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79" r:id="rId3"/>
    <p:sldId id="266" r:id="rId4"/>
    <p:sldId id="286" r:id="rId5"/>
    <p:sldId id="287" r:id="rId6"/>
    <p:sldId id="288" r:id="rId7"/>
    <p:sldId id="295" r:id="rId8"/>
    <p:sldId id="298" r:id="rId9"/>
    <p:sldId id="289" r:id="rId10"/>
    <p:sldId id="292" r:id="rId11"/>
    <p:sldId id="294" r:id="rId12"/>
    <p:sldId id="299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>
        <p:scale>
          <a:sx n="60" d="100"/>
          <a:sy n="60" d="100"/>
        </p:scale>
        <p:origin x="-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2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4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3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7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36797-25AE-4BDE-B1C4-41472C549A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4BAC-B85A-4490-B118-7B4395CD9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410D04-5501-4A86-BBC5-0C0F9D19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496" y="827264"/>
            <a:ext cx="7670873" cy="2056090"/>
          </a:xfrm>
        </p:spPr>
        <p:txBody>
          <a:bodyPr anchor="b"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225921-8DC6-4BFD-9EC7-492C84B1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204" y="4736361"/>
            <a:ext cx="5136817" cy="1294381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9600" i="1" dirty="0">
                <a:cs typeface="Arial" panose="020B0604020202020204" pitchFamily="34" charset="0"/>
              </a:rPr>
              <a:t>Учитель-логопед </a:t>
            </a:r>
            <a:r>
              <a:rPr lang="ru-RU" sz="9600" i="1" dirty="0" smtClean="0">
                <a:cs typeface="Arial" panose="020B0604020202020204" pitchFamily="34" charset="0"/>
              </a:rPr>
              <a:t>МБОУ ОШ №2</a:t>
            </a:r>
            <a:endParaRPr lang="ru-RU" sz="96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600" i="1" dirty="0" err="1" smtClean="0">
                <a:cs typeface="Arial" panose="020B0604020202020204" pitchFamily="34" charset="0"/>
              </a:rPr>
              <a:t>Слободянюк</a:t>
            </a:r>
            <a:r>
              <a:rPr lang="ru-RU" sz="9600" i="1" dirty="0" smtClean="0">
                <a:cs typeface="Arial" panose="020B0604020202020204" pitchFamily="34" charset="0"/>
              </a:rPr>
              <a:t> Юлия Владимировна</a:t>
            </a:r>
            <a:endParaRPr lang="ru-RU" sz="9600" i="1" dirty="0"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D3CCF3-D426-4F2D-A984-4D646B13084D}"/>
              </a:ext>
            </a:extLst>
          </p:cNvPr>
          <p:cNvSpPr/>
          <p:nvPr/>
        </p:nvSpPr>
        <p:spPr>
          <a:xfrm>
            <a:off x="4822819" y="2551487"/>
            <a:ext cx="69482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B050"/>
                </a:solidFill>
              </a:rPr>
              <a:t>Игровой </a:t>
            </a:r>
            <a:r>
              <a:rPr lang="ru-RU" sz="3200" i="1" dirty="0" smtClean="0">
                <a:solidFill>
                  <a:srgbClr val="00B050"/>
                </a:solidFill>
              </a:rPr>
              <a:t>тренинг </a:t>
            </a:r>
            <a:r>
              <a:rPr lang="ru-RU" sz="3200" i="1" dirty="0">
                <a:solidFill>
                  <a:srgbClr val="00B050"/>
                </a:solidFill>
              </a:rPr>
              <a:t>для родителей детей с оптической формой дисграфии</a:t>
            </a: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6C80BC-D214-4D55-A437-6FDA810D00F0}"/>
              </a:ext>
            </a:extLst>
          </p:cNvPr>
          <p:cNvSpPr txBox="1"/>
          <p:nvPr/>
        </p:nvSpPr>
        <p:spPr>
          <a:xfrm>
            <a:off x="4822819" y="826837"/>
            <a:ext cx="66594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8000"/>
                </a:solidFill>
              </a:rPr>
              <a:t>«Помоги мне, мама, писать без ошибок»</a:t>
            </a:r>
          </a:p>
        </p:txBody>
      </p:sp>
      <p:pic>
        <p:nvPicPr>
          <p:cNvPr id="1028" name="Picture 4" descr="https://i.ytimg.com/vi/WQYdG3rUXJ0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4" r="30963"/>
          <a:stretch/>
        </p:blipFill>
        <p:spPr bwMode="auto">
          <a:xfrm>
            <a:off x="1019308" y="826837"/>
            <a:ext cx="3578093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7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177142"/>
            <a:ext cx="5302923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415E5D4-9E5F-4AF4-A7CA-F62D316E7735}"/>
              </a:ext>
            </a:extLst>
          </p:cNvPr>
          <p:cNvSpPr/>
          <p:nvPr/>
        </p:nvSpPr>
        <p:spPr>
          <a:xfrm>
            <a:off x="158740" y="1256719"/>
            <a:ext cx="5937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Помоги </a:t>
            </a:r>
            <a:r>
              <a:rPr lang="ru-RU" sz="2400" dirty="0"/>
              <a:t>буквам и – ш занять в словах нужное место. </a:t>
            </a:r>
          </a:p>
          <a:p>
            <a:r>
              <a:rPr lang="ru-RU" sz="2400" dirty="0"/>
              <a:t>Запиши слова правильно и прочитай их. </a:t>
            </a:r>
          </a:p>
        </p:txBody>
      </p:sp>
      <p:sp>
        <p:nvSpPr>
          <p:cNvPr id="8" name="Содержимое 1">
            <a:extLst>
              <a:ext uri="{FF2B5EF4-FFF2-40B4-BE49-F238E27FC236}">
                <a16:creationId xmlns="" xmlns:a16="http://schemas.microsoft.com/office/drawing/2014/main" id="{8C5AED32-8663-43F5-9B7F-0C4F81466C01}"/>
              </a:ext>
            </a:extLst>
          </p:cNvPr>
          <p:cNvSpPr txBox="1">
            <a:spLocks/>
          </p:cNvSpPr>
          <p:nvPr/>
        </p:nvSpPr>
        <p:spPr>
          <a:xfrm>
            <a:off x="158741" y="2476750"/>
            <a:ext cx="3844732" cy="37392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Шзбуика</a:t>
            </a:r>
            <a:r>
              <a:rPr lang="ru-RU" dirty="0"/>
              <a:t> - </a:t>
            </a:r>
            <a:r>
              <a:rPr lang="ru-RU" i="1" dirty="0"/>
              <a:t>избушка</a:t>
            </a:r>
          </a:p>
          <a:p>
            <a:r>
              <a:rPr lang="ru-RU" dirty="0" err="1"/>
              <a:t>дедуика</a:t>
            </a:r>
            <a:r>
              <a:rPr lang="ru-RU" dirty="0"/>
              <a:t> - </a:t>
            </a:r>
            <a:r>
              <a:rPr lang="ru-RU" i="1" dirty="0"/>
              <a:t>дедушка</a:t>
            </a:r>
          </a:p>
          <a:p>
            <a:r>
              <a:rPr lang="ru-RU" dirty="0" err="1"/>
              <a:t>Итаншики</a:t>
            </a:r>
            <a:r>
              <a:rPr lang="ru-RU" dirty="0"/>
              <a:t>-</a:t>
            </a:r>
          </a:p>
          <a:p>
            <a:r>
              <a:rPr lang="ru-RU" dirty="0" err="1"/>
              <a:t>Веншк</a:t>
            </a:r>
            <a:r>
              <a:rPr lang="ru-RU" dirty="0"/>
              <a:t>-</a:t>
            </a:r>
          </a:p>
          <a:p>
            <a:r>
              <a:rPr lang="ru-RU" dirty="0"/>
              <a:t> </a:t>
            </a:r>
            <a:r>
              <a:rPr lang="ru-RU" dirty="0" err="1"/>
              <a:t>плшта</a:t>
            </a:r>
            <a:r>
              <a:rPr lang="ru-RU" dirty="0"/>
              <a:t> -</a:t>
            </a:r>
          </a:p>
          <a:p>
            <a:r>
              <a:rPr lang="ru-RU" dirty="0" err="1"/>
              <a:t>Меиок</a:t>
            </a:r>
            <a:r>
              <a:rPr lang="ru-RU" dirty="0"/>
              <a:t>-</a:t>
            </a:r>
          </a:p>
          <a:p>
            <a:r>
              <a:rPr lang="ru-RU" dirty="0"/>
              <a:t> </a:t>
            </a:r>
            <a:r>
              <a:rPr lang="ru-RU" dirty="0" err="1"/>
              <a:t>икола</a:t>
            </a:r>
            <a:r>
              <a:rPr lang="ru-RU" dirty="0"/>
              <a:t>-</a:t>
            </a:r>
          </a:p>
          <a:p>
            <a:r>
              <a:rPr lang="ru-RU" dirty="0"/>
              <a:t> </a:t>
            </a:r>
            <a:r>
              <a:rPr lang="ru-RU" dirty="0" err="1"/>
              <a:t>ваиалка</a:t>
            </a:r>
            <a:r>
              <a:rPr lang="ru-RU" dirty="0"/>
              <a:t> -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4639AF5-DD37-4547-9EED-0F6A9F93DD9E}"/>
              </a:ext>
            </a:extLst>
          </p:cNvPr>
          <p:cNvSpPr/>
          <p:nvPr/>
        </p:nvSpPr>
        <p:spPr>
          <a:xfrm>
            <a:off x="6408631" y="1100168"/>
            <a:ext cx="5444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Расшифруй и запиши слова: и – 2, ш – 3. Подчеркни буквы разными цветами.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5330B3-DF5F-4F45-9094-D2002DE28124}"/>
              </a:ext>
            </a:extLst>
          </p:cNvPr>
          <p:cNvSpPr/>
          <p:nvPr/>
        </p:nvSpPr>
        <p:spPr>
          <a:xfrm>
            <a:off x="3657723" y="86055"/>
            <a:ext cx="4642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Дифференциация И – Ш </a:t>
            </a:r>
          </a:p>
        </p:txBody>
      </p:sp>
      <p:sp>
        <p:nvSpPr>
          <p:cNvPr id="12" name="Содержимое 1">
            <a:extLst>
              <a:ext uri="{FF2B5EF4-FFF2-40B4-BE49-F238E27FC236}">
                <a16:creationId xmlns="" xmlns:a16="http://schemas.microsoft.com/office/drawing/2014/main" id="{B100F31B-C67A-4955-B5B4-0F6F808ECFAB}"/>
              </a:ext>
            </a:extLst>
          </p:cNvPr>
          <p:cNvSpPr txBox="1">
            <a:spLocks/>
          </p:cNvSpPr>
          <p:nvPr/>
        </p:nvSpPr>
        <p:spPr>
          <a:xfrm>
            <a:off x="6408631" y="1965551"/>
            <a:ext cx="4241147" cy="42754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3п2к </a:t>
            </a:r>
            <a:r>
              <a:rPr lang="ru-RU" i="1" dirty="0"/>
              <a:t>- шпик	</a:t>
            </a:r>
            <a:r>
              <a:rPr lang="ru-RU" dirty="0"/>
              <a:t>		</a:t>
            </a:r>
          </a:p>
          <a:p>
            <a:r>
              <a:rPr lang="ru-RU" dirty="0"/>
              <a:t>3утк2- </a:t>
            </a:r>
            <a:r>
              <a:rPr lang="ru-RU" i="1" dirty="0"/>
              <a:t>шутки	</a:t>
            </a:r>
            <a:r>
              <a:rPr lang="ru-RU" dirty="0"/>
              <a:t>	</a:t>
            </a:r>
          </a:p>
          <a:p>
            <a:r>
              <a:rPr lang="ru-RU" dirty="0"/>
              <a:t>Лет23ь-…</a:t>
            </a:r>
          </a:p>
          <a:p>
            <a:r>
              <a:rPr lang="ru-RU" dirty="0"/>
              <a:t> аф23а -…</a:t>
            </a:r>
          </a:p>
          <a:p>
            <a:r>
              <a:rPr lang="ru-RU" dirty="0"/>
              <a:t>М23ка-…</a:t>
            </a:r>
          </a:p>
          <a:p>
            <a:r>
              <a:rPr lang="ru-RU" dirty="0"/>
              <a:t> беж23ь-…	 </a:t>
            </a:r>
          </a:p>
          <a:p>
            <a:r>
              <a:rPr lang="ru-RU" dirty="0"/>
              <a:t>малы32 - …</a:t>
            </a:r>
          </a:p>
          <a:p>
            <a:r>
              <a:rPr lang="ru-RU" dirty="0"/>
              <a:t>3ар2к-…</a:t>
            </a:r>
          </a:p>
          <a:p>
            <a:r>
              <a:rPr lang="ru-RU" dirty="0"/>
              <a:t> 3п2он -…</a:t>
            </a:r>
          </a:p>
          <a:p>
            <a:r>
              <a:rPr lang="ru-RU" dirty="0"/>
              <a:t>323ка -…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69DEBD-AA51-49F1-A748-B26DE3172E65}"/>
              </a:ext>
            </a:extLst>
          </p:cNvPr>
          <p:cNvSpPr/>
          <p:nvPr/>
        </p:nvSpPr>
        <p:spPr>
          <a:xfrm>
            <a:off x="6564574" y="670830"/>
            <a:ext cx="2745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«Расшифруй»</a:t>
            </a:r>
          </a:p>
        </p:txBody>
      </p:sp>
      <p:pic>
        <p:nvPicPr>
          <p:cNvPr id="14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740" y="638503"/>
            <a:ext cx="309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«Буквы перепутались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40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DADDA08-BEEE-4EB3-84AD-02FDDB3FA770}"/>
              </a:ext>
            </a:extLst>
          </p:cNvPr>
          <p:cNvSpPr/>
          <p:nvPr/>
        </p:nvSpPr>
        <p:spPr>
          <a:xfrm>
            <a:off x="3001370" y="180100"/>
            <a:ext cx="5709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Дифференциация буквы  Б – Д</a:t>
            </a:r>
          </a:p>
        </p:txBody>
      </p:sp>
      <p:sp>
        <p:nvSpPr>
          <p:cNvPr id="8" name="Содержимое 1">
            <a:extLst>
              <a:ext uri="{FF2B5EF4-FFF2-40B4-BE49-F238E27FC236}">
                <a16:creationId xmlns="" xmlns:a16="http://schemas.microsoft.com/office/drawing/2014/main" id="{25CE6482-CED7-426E-81FF-EA4D2DE7C0EB}"/>
              </a:ext>
            </a:extLst>
          </p:cNvPr>
          <p:cNvSpPr txBox="1">
            <a:spLocks/>
          </p:cNvSpPr>
          <p:nvPr/>
        </p:nvSpPr>
        <p:spPr>
          <a:xfrm>
            <a:off x="793082" y="976885"/>
            <a:ext cx="5938191" cy="949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Рассмотри картинки с изображением животных. Назови животных и скажи, какие буквы в них спрятались?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FBD68A1-8BE8-432A-9686-55479116A8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85" y="2816422"/>
            <a:ext cx="6151872" cy="25570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195368F-95AA-46D4-AE8E-BBE9AFEF38C1}"/>
              </a:ext>
            </a:extLst>
          </p:cNvPr>
          <p:cNvSpPr/>
          <p:nvPr/>
        </p:nvSpPr>
        <p:spPr>
          <a:xfrm>
            <a:off x="6731273" y="917588"/>
            <a:ext cx="5360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Допиши «хвостики» буквам б – д </a:t>
            </a:r>
          </a:p>
          <a:p>
            <a:r>
              <a:rPr lang="ru-RU" sz="2400" dirty="0"/>
              <a:t>и прочитай слова</a:t>
            </a:r>
          </a:p>
        </p:txBody>
      </p:sp>
      <p:sp>
        <p:nvSpPr>
          <p:cNvPr id="11" name="Содержимое 1">
            <a:extLst>
              <a:ext uri="{FF2B5EF4-FFF2-40B4-BE49-F238E27FC236}">
                <a16:creationId xmlns="" xmlns:a16="http://schemas.microsoft.com/office/drawing/2014/main" id="{29890B09-325C-4436-A784-ADAB3A7CF5C6}"/>
              </a:ext>
            </a:extLst>
          </p:cNvPr>
          <p:cNvSpPr txBox="1">
            <a:spLocks/>
          </p:cNvSpPr>
          <p:nvPr/>
        </p:nvSpPr>
        <p:spPr>
          <a:xfrm>
            <a:off x="7374109" y="1938737"/>
            <a:ext cx="4589683" cy="43123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Оант</a:t>
            </a:r>
            <a:r>
              <a:rPr lang="ru-RU" sz="2400" dirty="0"/>
              <a:t>- </a:t>
            </a:r>
            <a:r>
              <a:rPr lang="ru-RU" sz="2400" i="1" dirty="0"/>
              <a:t>бант</a:t>
            </a:r>
            <a:r>
              <a:rPr lang="ru-RU" sz="2400" dirty="0"/>
              <a:t>			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оазар</a:t>
            </a:r>
            <a:r>
              <a:rPr lang="ru-RU" sz="2400" dirty="0"/>
              <a:t> -</a:t>
            </a:r>
            <a:r>
              <a:rPr lang="ru-RU" sz="2400" i="1" dirty="0"/>
              <a:t>базар	</a:t>
            </a:r>
            <a:r>
              <a:rPr lang="ru-RU" sz="2400" dirty="0"/>
              <a:t>	</a:t>
            </a:r>
          </a:p>
          <a:p>
            <a:r>
              <a:rPr lang="ru-RU" sz="2400" dirty="0" err="1"/>
              <a:t>загаока</a:t>
            </a:r>
            <a:r>
              <a:rPr lang="ru-RU" sz="2400" dirty="0"/>
              <a:t> - </a:t>
            </a:r>
            <a:r>
              <a:rPr lang="ru-RU" sz="2400" i="1" dirty="0"/>
              <a:t>загадка</a:t>
            </a:r>
          </a:p>
          <a:p>
            <a:r>
              <a:rPr lang="ru-RU" sz="2400" dirty="0" err="1"/>
              <a:t>оаошука</a:t>
            </a:r>
            <a:r>
              <a:rPr lang="ru-RU" sz="2400" dirty="0"/>
              <a:t> -</a:t>
            </a:r>
          </a:p>
          <a:p>
            <a:r>
              <a:rPr lang="ru-RU" sz="2400" dirty="0" err="1"/>
              <a:t>оушно</a:t>
            </a:r>
            <a:r>
              <a:rPr lang="ru-RU" sz="2400" dirty="0"/>
              <a:t> -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оорога</a:t>
            </a:r>
            <a:r>
              <a:rPr lang="ru-RU" sz="2400" dirty="0"/>
              <a:t> -</a:t>
            </a:r>
          </a:p>
          <a:p>
            <a:r>
              <a:rPr lang="ru-RU" sz="2400" dirty="0" err="1"/>
              <a:t>оилет</a:t>
            </a:r>
            <a:r>
              <a:rPr lang="ru-RU" sz="2400" dirty="0"/>
              <a:t> -</a:t>
            </a:r>
          </a:p>
          <a:p>
            <a:r>
              <a:rPr lang="ru-RU" sz="2400" dirty="0" err="1"/>
              <a:t>Руоашка</a:t>
            </a:r>
            <a:r>
              <a:rPr lang="ru-RU" sz="2400" dirty="0"/>
              <a:t>-</a:t>
            </a:r>
          </a:p>
          <a:p>
            <a:endParaRPr lang="ru-RU" sz="2400" dirty="0"/>
          </a:p>
        </p:txBody>
      </p:sp>
      <p:pic>
        <p:nvPicPr>
          <p:cNvPr id="12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6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80" y="542438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533520C-99B3-48E5-A887-2A66C267A4D4}"/>
              </a:ext>
            </a:extLst>
          </p:cNvPr>
          <p:cNvSpPr txBox="1">
            <a:spLocks/>
          </p:cNvSpPr>
          <p:nvPr/>
        </p:nvSpPr>
        <p:spPr>
          <a:xfrm>
            <a:off x="969148" y="254318"/>
            <a:ext cx="10253709" cy="592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8000"/>
                </a:solidFill>
              </a:rPr>
              <a:t>Допиши буквы и прочитай текст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A3B1054-2D9E-43BD-B40D-C3D27B7D7123}"/>
              </a:ext>
            </a:extLst>
          </p:cNvPr>
          <p:cNvSpPr txBox="1">
            <a:spLocks/>
          </p:cNvSpPr>
          <p:nvPr/>
        </p:nvSpPr>
        <p:spPr>
          <a:xfrm>
            <a:off x="422906" y="1100826"/>
            <a:ext cx="4071083" cy="37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B050"/>
                </a:solidFill>
              </a:rPr>
              <a:t>Текст без низа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64453B5-E777-4C12-824F-26977B41083C}"/>
              </a:ext>
            </a:extLst>
          </p:cNvPr>
          <p:cNvSpPr txBox="1">
            <a:spLocks/>
          </p:cNvSpPr>
          <p:nvPr/>
        </p:nvSpPr>
        <p:spPr>
          <a:xfrm>
            <a:off x="6689097" y="1100826"/>
            <a:ext cx="3505780" cy="37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B050"/>
                </a:solidFill>
              </a:rPr>
              <a:t>Текст без верха</a:t>
            </a:r>
          </a:p>
        </p:txBody>
      </p:sp>
      <p:pic>
        <p:nvPicPr>
          <p:cNvPr id="13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E:\Ярослава\04_1_tekst_skoro4tenie_nataliigromas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7" b="15821"/>
          <a:stretch/>
        </p:blipFill>
        <p:spPr bwMode="auto">
          <a:xfrm>
            <a:off x="234302" y="1612717"/>
            <a:ext cx="4448293" cy="40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1.bp.blogspot.com/-5Qhe6StgCDM/XpKhzcUPkFI/AAAAAAAAEHw/aVKlV1b27aY106u--4_uhjlj200xBvpwACLcBGAsYHQ/s1600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16" y="1612717"/>
            <a:ext cx="4574711" cy="39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9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1076"/>
            <a:ext cx="103632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Желаю успехов!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4468" y="3886200"/>
            <a:ext cx="7031421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10" y="1639615"/>
            <a:ext cx="7788165" cy="50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0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="" xmlns:a16="http://schemas.microsoft.com/office/drawing/2014/main" id="{3346177D-ADC4-4968-B747-5CFCD390B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1A362EC-4AC3-4CBE-87C3-4A843D4B578D}"/>
              </a:ext>
            </a:extLst>
          </p:cNvPr>
          <p:cNvSpPr/>
          <p:nvPr/>
        </p:nvSpPr>
        <p:spPr>
          <a:xfrm>
            <a:off x="2888896" y="1411286"/>
            <a:ext cx="6414207" cy="3014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8000"/>
                </a:solidFill>
              </a:rPr>
              <a:t>Оптическая дисграфия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dirty="0">
                <a:solidFill>
                  <a:srgbClr val="002060"/>
                </a:solidFill>
              </a:rPr>
              <a:t>—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нарушение письма,</a:t>
            </a:r>
            <a:endParaRPr lang="ru-RU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связанное с недоразвитием </a:t>
            </a:r>
            <a:r>
              <a:rPr lang="ru-RU" sz="2800" dirty="0"/>
              <a:t>оптических, </a:t>
            </a:r>
            <a:r>
              <a:rPr lang="en-US" sz="2800" dirty="0"/>
              <a:t>зрительно-пространственных представлений, зрительного анализа и синтеза, проявляюще</a:t>
            </a:r>
            <a:r>
              <a:rPr lang="ru-RU" sz="2800" dirty="0"/>
              <a:t>еся</a:t>
            </a:r>
            <a:r>
              <a:rPr lang="en-US" sz="2800" dirty="0"/>
              <a:t> в заменах и искажениях букв на письме.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proprikol.ru/wp-content/uploads/2020/07/kartinki-znak-voprosa-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706" r="24580" b="4076"/>
          <a:stretch/>
        </p:blipFill>
        <p:spPr bwMode="auto">
          <a:xfrm rot="19578084">
            <a:off x="554572" y="275648"/>
            <a:ext cx="1760561" cy="25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roprikol.ru/wp-content/uploads/2020/07/kartinki-znak-voprosa-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706" r="24580" b="4076"/>
          <a:stretch/>
        </p:blipFill>
        <p:spPr bwMode="auto">
          <a:xfrm rot="2007376">
            <a:off x="9879269" y="468993"/>
            <a:ext cx="1760561" cy="25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roprikol.ru/wp-content/uploads/2020/07/kartinki-znak-voprosa-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706" r="24580" b="4076"/>
          <a:stretch/>
        </p:blipFill>
        <p:spPr bwMode="auto">
          <a:xfrm rot="19578084">
            <a:off x="816152" y="3063202"/>
            <a:ext cx="1760561" cy="25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roprikol.ru/wp-content/uploads/2020/07/kartinki-znak-voprosa-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706" r="24580" b="4076"/>
          <a:stretch/>
        </p:blipFill>
        <p:spPr bwMode="auto">
          <a:xfrm rot="2324597">
            <a:off x="9832741" y="3190970"/>
            <a:ext cx="1760561" cy="25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8064D08-00EE-4E59-B7D0-15F35E57AC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7" y="2640982"/>
            <a:ext cx="4747443" cy="18398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6E0BF4-84E7-46EB-B15B-50F7675C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79" y="4480878"/>
            <a:ext cx="4512936" cy="18398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4"/>
            <a:ext cx="10942507" cy="2021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008000"/>
                </a:solidFill>
              </a:rPr>
              <a:t>Для оптической дисграфии характерны следующие ошибки:</a:t>
            </a:r>
            <a:endParaRPr lang="ru-RU" sz="3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accent1"/>
                </a:solidFill>
              </a:rPr>
              <a:t> </a:t>
            </a:r>
            <a:endParaRPr lang="en-US" sz="2600" dirty="0">
              <a:solidFill>
                <a:schemeClr val="accent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замена букв, состоящих из разного количества одинаковых элементов;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замена похожих, но по-разному расположенных в пространстве элементов букв;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пропуски, не дописывание элементов букв;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зеркальное изображение букв.</a:t>
            </a:r>
          </a:p>
        </p:txBody>
      </p:sp>
      <p:pic>
        <p:nvPicPr>
          <p:cNvPr id="9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cf2.ppt-online.org/files2/slide/n/nIoa2MlvXSAzEkdObrH6tex8TZ3GyBgPKVC4Fis75p/slide-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9015" r="5008" b="4660"/>
          <a:stretch/>
        </p:blipFill>
        <p:spPr bwMode="auto">
          <a:xfrm>
            <a:off x="6864824" y="2463561"/>
            <a:ext cx="4312700" cy="33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7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F74ADE8-BB51-46C4-8002-5A4E2D5C841F}"/>
              </a:ext>
            </a:extLst>
          </p:cNvPr>
          <p:cNvSpPr/>
          <p:nvPr/>
        </p:nvSpPr>
        <p:spPr>
          <a:xfrm>
            <a:off x="2862975" y="317336"/>
            <a:ext cx="6802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Развитие зрительного </a:t>
            </a:r>
            <a:r>
              <a:rPr lang="ru-RU" sz="3200" b="1" dirty="0" err="1" smtClean="0">
                <a:solidFill>
                  <a:srgbClr val="008000"/>
                </a:solidFill>
              </a:rPr>
              <a:t>гнозиса</a:t>
            </a:r>
            <a:endParaRPr lang="ru-RU" sz="3200" b="1" dirty="0" smtClean="0">
              <a:solidFill>
                <a:srgbClr val="008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Упражнение «Найди»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9DD6B92-DEA8-4D46-94D2-A50CAF370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43" y="2346966"/>
            <a:ext cx="1849024" cy="16755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88446C-9099-4A14-9DA6-D102C5536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13" y="4260924"/>
            <a:ext cx="3227884" cy="21127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47801C0-5F8E-43A1-A749-D516C698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894" y="4231137"/>
            <a:ext cx="2968904" cy="21723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09B085D-5A5A-43DB-9065-E2C6BB4E58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190" y="2334825"/>
            <a:ext cx="3098394" cy="38521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08FDE36-1BC4-4591-82A3-6F57B4C65FBF}"/>
              </a:ext>
            </a:extLst>
          </p:cNvPr>
          <p:cNvSpPr/>
          <p:nvPr/>
        </p:nvSpPr>
        <p:spPr>
          <a:xfrm>
            <a:off x="303026" y="1606248"/>
            <a:ext cx="11274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Выделение </a:t>
            </a:r>
            <a:r>
              <a:rPr lang="ru-RU" sz="2400" dirty="0"/>
              <a:t>предметных изображений или букв наложенных друг на друга, перечёркнутые контурные изображения </a:t>
            </a:r>
          </a:p>
        </p:txBody>
      </p:sp>
      <p:pic>
        <p:nvPicPr>
          <p:cNvPr id="20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29428" r="37001" b="38619"/>
          <a:stretch/>
        </p:blipFill>
        <p:spPr bwMode="auto">
          <a:xfrm>
            <a:off x="3646682" y="2887519"/>
            <a:ext cx="4078352" cy="14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EADC2E7-C11B-4334-997D-D66C8B523CDB}"/>
              </a:ext>
            </a:extLst>
          </p:cNvPr>
          <p:cNvSpPr/>
          <p:nvPr/>
        </p:nvSpPr>
        <p:spPr>
          <a:xfrm>
            <a:off x="915379" y="208981"/>
            <a:ext cx="1049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Упражнение «Большой-маленький»</a:t>
            </a:r>
          </a:p>
          <a:p>
            <a:pPr algn="ctr"/>
            <a:r>
              <a:rPr lang="ru-RU" sz="2800" b="1" dirty="0">
                <a:solidFill>
                  <a:srgbClr val="008000"/>
                </a:solidFill>
              </a:rPr>
              <a:t>На развитие восприятия величины предметов</a:t>
            </a:r>
          </a:p>
        </p:txBody>
      </p:sp>
      <p:pic>
        <p:nvPicPr>
          <p:cNvPr id="10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mycdn.me/i?r=AzEPZsRbOZEKgBhR0XGMT1RkHaeiGPoRX6ccv1lqJbBS_q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r="5133"/>
          <a:stretch/>
        </p:blipFill>
        <p:spPr bwMode="auto">
          <a:xfrm>
            <a:off x="1025089" y="1394554"/>
            <a:ext cx="4385481" cy="47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r2.mt.ru/r18/photoD73C/20699955757-0/png/bp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" b="11279"/>
          <a:stretch/>
        </p:blipFill>
        <p:spPr bwMode="auto">
          <a:xfrm>
            <a:off x="7121321" y="1455808"/>
            <a:ext cx="3997895" cy="46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6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FCF7DFF-FF86-44B4-992B-86A5097D8EE9}"/>
              </a:ext>
            </a:extLst>
          </p:cNvPr>
          <p:cNvSpPr/>
          <p:nvPr/>
        </p:nvSpPr>
        <p:spPr>
          <a:xfrm>
            <a:off x="0" y="953338"/>
            <a:ext cx="6211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«Зачеркни неправильно написанные буквы,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прочти слово</a:t>
            </a:r>
            <a:r>
              <a:rPr lang="ru-RU" sz="2400" dirty="0">
                <a:solidFill>
                  <a:srgbClr val="92D050"/>
                </a:solidFill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796790-9788-4BDB-9E50-7790CD8D8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0" y="2118359"/>
            <a:ext cx="4066384" cy="19508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029D0A9-79AD-4010-AF1B-DE677FA8A5A7}"/>
              </a:ext>
            </a:extLst>
          </p:cNvPr>
          <p:cNvSpPr/>
          <p:nvPr/>
        </p:nvSpPr>
        <p:spPr>
          <a:xfrm>
            <a:off x="1012271" y="135114"/>
            <a:ext cx="10167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   </a:t>
            </a:r>
            <a:r>
              <a:rPr lang="ru-RU" sz="3200" b="1" dirty="0">
                <a:solidFill>
                  <a:srgbClr val="008000"/>
                </a:solidFill>
              </a:rPr>
              <a:t>Развитие зрительного анализа и синтеза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6B71224-1CE6-4009-8715-0898C203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0" y="4124454"/>
            <a:ext cx="4152900" cy="21145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2B8F7D-A99A-49CE-8BD1-6FF98BA04C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229" y="1672691"/>
            <a:ext cx="3926164" cy="221913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1FC25D8-09C3-47C2-A449-26E25C0D084D}"/>
              </a:ext>
            </a:extLst>
          </p:cNvPr>
          <p:cNvSpPr/>
          <p:nvPr/>
        </p:nvSpPr>
        <p:spPr>
          <a:xfrm>
            <a:off x="6463447" y="4141352"/>
            <a:ext cx="451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«Допиши буквы, получи слово»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C058BF-ED4B-4C4A-990E-DD5391FE7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593" y="5050287"/>
            <a:ext cx="3499407" cy="9571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1AB7831-314F-4DB4-BB92-BFDDF489EF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341" y="5065455"/>
            <a:ext cx="3017783" cy="941987"/>
          </a:xfrm>
          <a:prstGeom prst="rect">
            <a:avLst/>
          </a:prstGeom>
        </p:spPr>
      </p:pic>
      <p:pic>
        <p:nvPicPr>
          <p:cNvPr id="18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FCF7DFF-FF86-44B4-992B-86A5097D8EE9}"/>
              </a:ext>
            </a:extLst>
          </p:cNvPr>
          <p:cNvSpPr/>
          <p:nvPr/>
        </p:nvSpPr>
        <p:spPr>
          <a:xfrm>
            <a:off x="6888460" y="932461"/>
            <a:ext cx="4085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«Прочти наоборот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CDDD33-2306-45E8-A874-D322A71F6D3E}"/>
              </a:ext>
            </a:extLst>
          </p:cNvPr>
          <p:cNvSpPr/>
          <p:nvPr/>
        </p:nvSpPr>
        <p:spPr>
          <a:xfrm>
            <a:off x="1322772" y="159005"/>
            <a:ext cx="9977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Развитие ориентировки в окружающем пространстве, 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            на схеме собственного тела, на листе бумаги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0CFB22BD-B9CB-446D-819D-77817DB7DD21}"/>
              </a:ext>
            </a:extLst>
          </p:cNvPr>
          <p:cNvSpPr txBox="1">
            <a:spLocks/>
          </p:cNvSpPr>
          <p:nvPr/>
        </p:nvSpPr>
        <p:spPr>
          <a:xfrm>
            <a:off x="240605" y="1576413"/>
            <a:ext cx="5284083" cy="415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/>
              <a:t>Положи круг в правом верхнем углу, слева от него крестик, в нижнем левом углу квадрат и т. д.</a:t>
            </a:r>
          </a:p>
          <a:p>
            <a:r>
              <a:rPr lang="ru-RU" altLang="ru-RU" sz="2000" dirty="0"/>
              <a:t>«Графические диктанты» – Нарисуй в центре листа треугольник , справа от него нарисуй круг, слева от треугольника – ромб и т.д. (сверху, снизу)</a:t>
            </a:r>
          </a:p>
          <a:p>
            <a:r>
              <a:rPr lang="ru-RU" altLang="ru-RU" sz="2000" dirty="0"/>
              <a:t>Ориентировка на листе в клеточку: «Нарисуй такую же фигуру», «Графические диктанты в клеточку</a:t>
            </a:r>
            <a:r>
              <a:rPr lang="ru-RU" altLang="ru-RU" sz="2400" dirty="0"/>
              <a:t>», </a:t>
            </a:r>
            <a:r>
              <a:rPr lang="ru-RU" altLang="ru-RU" sz="2000" dirty="0"/>
              <a:t>«Зеркало» (дорисуй другую половинку).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0308ABA-B1E7-42BD-AB54-56161E2281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89" y="1859902"/>
            <a:ext cx="3791711" cy="36907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09F736E-8860-46D1-BA54-C843B76FD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361" y="1859902"/>
            <a:ext cx="2789531" cy="3545028"/>
          </a:xfrm>
          <a:prstGeom prst="rect">
            <a:avLst/>
          </a:prstGeom>
        </p:spPr>
      </p:pic>
      <p:pic>
        <p:nvPicPr>
          <p:cNvPr id="11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6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A7BCED-E610-4908-A6E7-267CBDC6CCB6}"/>
              </a:ext>
            </a:extLst>
          </p:cNvPr>
          <p:cNvSpPr/>
          <p:nvPr/>
        </p:nvSpPr>
        <p:spPr>
          <a:xfrm>
            <a:off x="336666" y="45960"/>
            <a:ext cx="11253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Корректурные пробы – </a:t>
            </a:r>
          </a:p>
          <a:p>
            <a:pPr algn="ctr"/>
            <a:r>
              <a:rPr lang="ru-RU" sz="2800" dirty="0">
                <a:solidFill>
                  <a:srgbClr val="008000"/>
                </a:solidFill>
              </a:rPr>
              <a:t>это замечательный материал для развития усидчивости детей, зрительного внимания и памяти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93C3617-B4E2-4D65-ADFE-1B2725BE9940}"/>
              </a:ext>
            </a:extLst>
          </p:cNvPr>
          <p:cNvSpPr/>
          <p:nvPr/>
        </p:nvSpPr>
        <p:spPr>
          <a:xfrm>
            <a:off x="588043" y="1699386"/>
            <a:ext cx="68510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000" dirty="0"/>
              <a:t>Ежедневно в течение 5 мин (не больше) ребенок в любом тексте (кроме газетного) зачеркивает заданные буквы. Начинать надо с одной гласной, затем перейти к согласным. Варианты могут быть самые разные. Например: букву а зачеркнуть, а букву о обвести. Можно давать парные согласные, а также те, в произношении которых или в их различии у ребенка имеются проблемы. Например: р – л, с – ш и т.д. </a:t>
            </a:r>
          </a:p>
          <a:p>
            <a:pPr algn="just"/>
            <a:r>
              <a:rPr lang="ru-RU" sz="2000" dirty="0"/>
              <a:t>	Через 2–2,5 месяца таких упражнений (но при условии – ежедневно и не более 5 мин.) улучшается качество письма.</a:t>
            </a:r>
          </a:p>
        </p:txBody>
      </p:sp>
      <p:pic>
        <p:nvPicPr>
          <p:cNvPr id="9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21544" r="47973" b="9328"/>
          <a:stretch/>
        </p:blipFill>
        <p:spPr bwMode="auto">
          <a:xfrm>
            <a:off x="8162576" y="1555845"/>
            <a:ext cx="3573008" cy="45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4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B5D079-317B-42D9-B1D4-587EC1F7053D}"/>
              </a:ext>
            </a:extLst>
          </p:cNvPr>
          <p:cNvSpPr/>
          <p:nvPr/>
        </p:nvSpPr>
        <p:spPr>
          <a:xfrm>
            <a:off x="793077" y="442143"/>
            <a:ext cx="10942507" cy="190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20DC693-2663-49DA-B2FE-BB75685F5661}"/>
              </a:ext>
            </a:extLst>
          </p:cNvPr>
          <p:cNvSpPr/>
          <p:nvPr/>
        </p:nvSpPr>
        <p:spPr>
          <a:xfrm>
            <a:off x="3236639" y="270151"/>
            <a:ext cx="529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«Найди овощи»</a:t>
            </a:r>
          </a:p>
        </p:txBody>
      </p:sp>
      <p:pic>
        <p:nvPicPr>
          <p:cNvPr id="9" name="Picture 8" descr="https://free-images.com/or/5e33/flag_groningen_city_sv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9" b="35417"/>
          <a:stretch/>
        </p:blipFill>
        <p:spPr bwMode="auto">
          <a:xfrm>
            <a:off x="0" y="6407623"/>
            <a:ext cx="12192000" cy="4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E:\Ярослава\image0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/>
          <a:stretch/>
        </p:blipFill>
        <p:spPr bwMode="auto">
          <a:xfrm>
            <a:off x="2322394" y="1116697"/>
            <a:ext cx="7547211" cy="50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36353" y="1555846"/>
            <a:ext cx="8596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00808" y="1831076"/>
            <a:ext cx="6823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38127" y="2158622"/>
            <a:ext cx="12440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351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Оптическая дисграфия</dc:title>
  <dc:creator>Андрей Викулин</dc:creator>
  <cp:lastModifiedBy>2021</cp:lastModifiedBy>
  <cp:revision>31</cp:revision>
  <dcterms:created xsi:type="dcterms:W3CDTF">2021-02-11T19:42:25Z</dcterms:created>
  <dcterms:modified xsi:type="dcterms:W3CDTF">2022-02-03T08:02:51Z</dcterms:modified>
</cp:coreProperties>
</file>