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292" r:id="rId4"/>
    <p:sldId id="261" r:id="rId5"/>
    <p:sldId id="294" r:id="rId6"/>
    <p:sldId id="295" r:id="rId7"/>
    <p:sldId id="270" r:id="rId8"/>
    <p:sldId id="273" r:id="rId9"/>
    <p:sldId id="264" r:id="rId10"/>
    <p:sldId id="298" r:id="rId11"/>
    <p:sldId id="299" r:id="rId12"/>
    <p:sldId id="297" r:id="rId13"/>
    <p:sldId id="301" r:id="rId14"/>
    <p:sldId id="302" r:id="rId15"/>
    <p:sldId id="303" r:id="rId16"/>
    <p:sldId id="304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4" autoAdjust="0"/>
    <p:restoredTop sz="94660"/>
  </p:normalViewPr>
  <p:slideViewPr>
    <p:cSldViewPr>
      <p:cViewPr>
        <p:scale>
          <a:sx n="53" d="100"/>
          <a:sy n="53" d="100"/>
        </p:scale>
        <p:origin x="-100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2F681-FD52-4D1B-975F-022830B55929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9CF69-FE14-44D3-9DB5-3BB972094E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8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285728"/>
            <a:ext cx="8640960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5000628" y="4929198"/>
            <a:ext cx="3857620" cy="86523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 smtClean="0">
              <a:latin typeface="Georgia" pitchFamily="18" charset="0"/>
            </a:endParaRPr>
          </a:p>
          <a:p>
            <a:r>
              <a:rPr lang="ru-RU" sz="1400" b="1" i="1" dirty="0" smtClean="0">
                <a:latin typeface="Georgia" pitchFamily="18" charset="0"/>
              </a:rPr>
              <a:t>Учитель-логопед: Григорян К.К.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2910" y="157161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РАЗВИТИЕ ФОНЕМАТИЧЕСКОГО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СЛУХА </a:t>
            </a:r>
            <a:r>
              <a:rPr lang="ru-RU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ЧЕРЕЗ ИГРУ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14414" y="357166"/>
            <a:ext cx="684076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ОШ №2 города Тюмени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superlogoped.com/assets/zhurnal/D3Zv0Al_lD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5235007" cy="2251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Игра «Общий звук»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     Взрослый произносит три-четыре слова, в каждом из которых есть один и тот же звук, и спрашивает у ребенка, какой звук есть во всех этих словах.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Инструкция:</a:t>
            </a:r>
            <a:r>
              <a:rPr lang="ru-RU" b="1" dirty="0" smtClean="0"/>
              <a:t> </a:t>
            </a:r>
            <a:r>
              <a:rPr lang="ru-RU" dirty="0" smtClean="0"/>
              <a:t>Я буду произносить слова. Ты внимательно слушаешь и называешь общий звук, который есть во всех словах.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Например. Взрослый:</a:t>
            </a:r>
            <a:r>
              <a:rPr lang="ru-RU" b="1" dirty="0" smtClean="0"/>
              <a:t> ш</a:t>
            </a:r>
            <a:r>
              <a:rPr lang="ru-RU" dirty="0" smtClean="0"/>
              <a:t>уба, ко</a:t>
            </a:r>
            <a:r>
              <a:rPr lang="ru-RU" b="1" dirty="0" smtClean="0"/>
              <a:t>ш</a:t>
            </a:r>
            <a:r>
              <a:rPr lang="ru-RU" dirty="0" smtClean="0"/>
              <a:t>ка, мы</a:t>
            </a:r>
            <a:r>
              <a:rPr lang="ru-RU" b="1" dirty="0" smtClean="0"/>
              <a:t>ш</a:t>
            </a:r>
            <a:r>
              <a:rPr lang="ru-RU" dirty="0" smtClean="0"/>
              <a:t>ь. Ребенок: Ш. (или полным ответом: «Во всех словах есть звук Ш»)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Чайник, очки, ключи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Жаба, лыжи, жук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Липа, лес, соль.</a:t>
            </a:r>
          </a:p>
          <a:p>
            <a:endParaRPr lang="ru-RU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520" y="1"/>
            <a:ext cx="264148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 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/>
              <a:t>«Найди лишнее слово»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Эта игра хорошо развивает внимание, развивает фонематический слух, формирует навык быстрого звукового анализа.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Инструкция</a:t>
            </a:r>
            <a:r>
              <a:rPr lang="ru-RU" b="1" dirty="0" smtClean="0"/>
              <a:t> </a:t>
            </a:r>
            <a:r>
              <a:rPr lang="ru-RU" dirty="0" smtClean="0"/>
              <a:t>Я буду произносить слова. В трех словах есть общий звук, а в четвертом - нет. Ты внимательно слушаешь и называешь слово, в котором нет общего звука.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Например: Щука, плащ, шерсть, клещи (лишнее слово – шерсть).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Кукла, мяч, чайник, чашка (лишнее слово – мяч).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Овца, цыпленок, солнце, луна (лишнее слово – луна).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520" y="1"/>
            <a:ext cx="264148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Игра «Зоркий глаз»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     Ребенку предлагается найти в окружающей обстановке предметы, в названии которых есть заданный звук.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Инструкция: Посмотри вокруг и назови предметы, в названии которых есть этот звук.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Например: звук Т.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520" y="1"/>
            <a:ext cx="264148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Игра « Скажи наоборот»  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Взрослый проговаривает два-три звука, а ребенок должны произнести их в обратном порядке.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Инструкция: </a:t>
            </a:r>
            <a:r>
              <a:rPr lang="ru-RU" dirty="0" smtClean="0"/>
              <a:t>я назову  звуки. Ты произнесешь их в обратном порядке.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Например. Взрослый: П, О. Ребенок:  О, П.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Вариант игры: произносить не звуки, а слоги (КУ-УК), слова КОТ-ТОК).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"/>
            <a:ext cx="1928794" cy="182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b="1" dirty="0" smtClean="0"/>
              <a:t>                                                    Игра «Угадай слово»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    Взрослый произносит слово, называя по порядку звуки с паузами между ними,  ребенок должен назвать слово целиком.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Инструкция: Я буду говорить звуки по порядку,  а ты угадай, какое слово получилось.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Например:  </a:t>
            </a:r>
            <a:r>
              <a:rPr lang="ru-RU" dirty="0" err="1" smtClean="0"/>
              <a:t>с,у,п</a:t>
            </a:r>
            <a:r>
              <a:rPr lang="ru-RU" dirty="0" smtClean="0"/>
              <a:t>   </a:t>
            </a:r>
            <a:r>
              <a:rPr lang="ru-RU" dirty="0" err="1" smtClean="0"/>
              <a:t>к,о,т</a:t>
            </a:r>
            <a:r>
              <a:rPr lang="ru-RU" dirty="0" smtClean="0"/>
              <a:t>    </a:t>
            </a:r>
            <a:r>
              <a:rPr lang="ru-RU" dirty="0" err="1" smtClean="0"/>
              <a:t>р,о,з,а</a:t>
            </a:r>
            <a:r>
              <a:rPr lang="ru-RU" dirty="0" smtClean="0"/>
              <a:t>    </a:t>
            </a:r>
            <a:r>
              <a:rPr lang="ru-RU" dirty="0" err="1" smtClean="0"/>
              <a:t>к,а,ша</a:t>
            </a:r>
            <a:r>
              <a:rPr lang="ru-RU" dirty="0" smtClean="0"/>
              <a:t>   </a:t>
            </a:r>
            <a:r>
              <a:rPr lang="ru-RU" dirty="0" err="1" smtClean="0"/>
              <a:t>л,а,п,ш,а</a:t>
            </a:r>
            <a:r>
              <a:rPr lang="ru-RU" dirty="0" smtClean="0"/>
              <a:t>    </a:t>
            </a:r>
            <a:r>
              <a:rPr lang="ru-RU" dirty="0" err="1" smtClean="0"/>
              <a:t>г,о,с,ть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Надо помнить, что эту игру надо начинать с коротких слов из   3-4 звуков.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Есть разновидность этой игры: можно называть слово не по  звукам, а по  буквам.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"/>
            <a:ext cx="1928794" cy="182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Игра «Веселые слова»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 Взрослый показывает ребенку картинку (или без картинки) и громко, четко называет изображение ("банан"). Затем объясняет: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Инструкция: Я буду называть эту картинку то правильно, то неправильно, а ты внимательно слушай. Когда я назову его правильно, хлопни в ладоши (действия, совершаемые ребенком, могут быть самыми разнообразными)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 Например:  "</a:t>
            </a:r>
            <a:r>
              <a:rPr lang="ru-RU" dirty="0" err="1" smtClean="0"/>
              <a:t>Ванан</a:t>
            </a:r>
            <a:r>
              <a:rPr lang="ru-RU" dirty="0" smtClean="0"/>
              <a:t> - </a:t>
            </a:r>
            <a:r>
              <a:rPr lang="ru-RU" dirty="0" err="1" smtClean="0"/>
              <a:t>маман</a:t>
            </a:r>
            <a:r>
              <a:rPr lang="ru-RU" dirty="0" smtClean="0"/>
              <a:t> - </a:t>
            </a:r>
            <a:r>
              <a:rPr lang="ru-RU" dirty="0" err="1" smtClean="0"/>
              <a:t>фафан</a:t>
            </a:r>
            <a:r>
              <a:rPr lang="ru-RU" dirty="0" smtClean="0"/>
              <a:t> - банан".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 Затем взрослый показывает следующую картинку.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"/>
            <a:ext cx="1928794" cy="182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b="1" dirty="0" smtClean="0"/>
              <a:t>                                                                 </a:t>
            </a:r>
          </a:p>
          <a:p>
            <a:pPr>
              <a:lnSpc>
                <a:spcPct val="150000"/>
              </a:lnSpc>
            </a:pPr>
            <a:endParaRPr lang="ru-RU" b="1" dirty="0" smtClean="0"/>
          </a:p>
          <a:p>
            <a:pPr>
              <a:lnSpc>
                <a:spcPct val="150000"/>
              </a:lnSpc>
            </a:pPr>
            <a:endParaRPr lang="ru-RU" b="1" dirty="0" smtClean="0"/>
          </a:p>
          <a:p>
            <a:pPr algn="ctr">
              <a:lnSpc>
                <a:spcPct val="150000"/>
              </a:lnSpc>
            </a:pPr>
            <a:r>
              <a:rPr lang="ru-RU" b="1" dirty="0" smtClean="0"/>
              <a:t>Игра «</a:t>
            </a:r>
            <a:r>
              <a:rPr lang="ru-RU" b="1" dirty="0" err="1" smtClean="0"/>
              <a:t>Чистоговорки</a:t>
            </a:r>
            <a:r>
              <a:rPr lang="ru-RU" b="1" dirty="0" smtClean="0"/>
              <a:t>»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     Взрослый начинает, а ребёнок договаривает последний слог.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Инструкция: </a:t>
            </a:r>
            <a:r>
              <a:rPr lang="ru-RU" dirty="0" smtClean="0"/>
              <a:t>Я начну говорить </a:t>
            </a:r>
            <a:r>
              <a:rPr lang="ru-RU" dirty="0" err="1" smtClean="0"/>
              <a:t>чистоговорку</a:t>
            </a:r>
            <a:r>
              <a:rPr lang="ru-RU" dirty="0" smtClean="0"/>
              <a:t>, Ты договариваешь последний слог.</a:t>
            </a:r>
            <a:br>
              <a:rPr lang="ru-RU" dirty="0" smtClean="0"/>
            </a:br>
            <a:r>
              <a:rPr lang="ru-RU" dirty="0" smtClean="0"/>
              <a:t>Например: Взрослый: Ба-ба-ба – стоят два стол...  Ребенок: ….БА.</a:t>
            </a:r>
            <a:br>
              <a:rPr lang="ru-RU" dirty="0" smtClean="0"/>
            </a:br>
            <a:r>
              <a:rPr lang="ru-RU" dirty="0" err="1" smtClean="0"/>
              <a:t>За-зу-за</a:t>
            </a:r>
            <a:r>
              <a:rPr lang="ru-RU" dirty="0" smtClean="0"/>
              <a:t> - идет ко... (за).</a:t>
            </a:r>
            <a:br>
              <a:rPr lang="ru-RU" dirty="0" smtClean="0"/>
            </a:br>
            <a:r>
              <a:rPr lang="ru-RU" dirty="0" err="1" smtClean="0"/>
              <a:t>Ти-ди-ти</a:t>
            </a:r>
            <a:r>
              <a:rPr lang="ru-RU" dirty="0" smtClean="0"/>
              <a:t> - птичка </a:t>
            </a:r>
            <a:r>
              <a:rPr lang="ru-RU" dirty="0" err="1" smtClean="0"/>
              <a:t>ле</a:t>
            </a:r>
            <a:r>
              <a:rPr lang="ru-RU" dirty="0" smtClean="0"/>
              <a:t>... (</a:t>
            </a:r>
            <a:r>
              <a:rPr lang="ru-RU" dirty="0" err="1" smtClean="0"/>
              <a:t>ти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err="1" smtClean="0"/>
              <a:t>Лю-лу-лю</a:t>
            </a:r>
            <a:r>
              <a:rPr lang="ru-RU" dirty="0" smtClean="0"/>
              <a:t> – свеклу я по... (</a:t>
            </a:r>
            <a:r>
              <a:rPr lang="ru-RU" dirty="0" err="1" smtClean="0"/>
              <a:t>лю</a:t>
            </a:r>
            <a:r>
              <a:rPr lang="ru-RU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Ща-ща-ща</a:t>
            </a:r>
            <a:r>
              <a:rPr lang="ru-RU" dirty="0" smtClean="0"/>
              <a:t> – Коля ходит без </a:t>
            </a:r>
            <a:r>
              <a:rPr lang="ru-RU" dirty="0" err="1" smtClean="0"/>
              <a:t>пла</a:t>
            </a:r>
            <a:r>
              <a:rPr lang="ru-RU" dirty="0" smtClean="0"/>
              <a:t>…(</a:t>
            </a:r>
            <a:r>
              <a:rPr lang="ru-RU" dirty="0" err="1" smtClean="0"/>
              <a:t>ща</a:t>
            </a:r>
            <a:r>
              <a:rPr lang="ru-RU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Ши-ши-ши</a:t>
            </a:r>
            <a:r>
              <a:rPr lang="ru-RU" dirty="0" smtClean="0"/>
              <a:t> – Любят песни малы…(</a:t>
            </a:r>
            <a:r>
              <a:rPr lang="ru-RU" dirty="0" err="1" smtClean="0"/>
              <a:t>ши</a:t>
            </a:r>
            <a:r>
              <a:rPr lang="ru-RU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Ча-ча-ча – Сидит зайчик у </a:t>
            </a:r>
            <a:r>
              <a:rPr lang="ru-RU" dirty="0" err="1" smtClean="0"/>
              <a:t>вра</a:t>
            </a:r>
            <a:r>
              <a:rPr lang="ru-RU" dirty="0" smtClean="0"/>
              <a:t>…(</a:t>
            </a:r>
            <a:r>
              <a:rPr lang="ru-RU" dirty="0" err="1" smtClean="0"/>
              <a:t>ча</a:t>
            </a:r>
            <a:r>
              <a:rPr lang="ru-RU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Цы-цы-цы</a:t>
            </a:r>
            <a:r>
              <a:rPr lang="ru-RU" dirty="0" smtClean="0"/>
              <a:t> – Есть хотят </a:t>
            </a:r>
            <a:r>
              <a:rPr lang="ru-RU" dirty="0" err="1" smtClean="0"/>
              <a:t>птен</a:t>
            </a:r>
            <a:r>
              <a:rPr lang="ru-RU" dirty="0" smtClean="0"/>
              <a:t>…(</a:t>
            </a:r>
            <a:r>
              <a:rPr lang="ru-RU" dirty="0" err="1" smtClean="0"/>
              <a:t>цы</a:t>
            </a:r>
            <a:r>
              <a:rPr lang="ru-RU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Ха-ха-ха – Пышный хвост у </a:t>
            </a:r>
            <a:r>
              <a:rPr lang="ru-RU" dirty="0" err="1" smtClean="0"/>
              <a:t>пету</a:t>
            </a:r>
            <a:r>
              <a:rPr lang="ru-RU" dirty="0" smtClean="0"/>
              <a:t>…(ха) и т.д.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"/>
            <a:ext cx="1928794" cy="182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42852"/>
            <a:ext cx="8784976" cy="65436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ds05.infourok.ru/uploads/ex/003f/0000003e-49fc2bca/img20.jpg"/>
          <p:cNvPicPr>
            <a:picLocks noChangeAspect="1" noChangeArrowheads="1"/>
          </p:cNvPicPr>
          <p:nvPr/>
        </p:nvPicPr>
        <p:blipFill>
          <a:blip r:embed="rId2"/>
          <a:srcRect l="3906" t="14583" r="55468" b="14583"/>
          <a:stretch>
            <a:fillRect/>
          </a:stretch>
        </p:blipFill>
        <p:spPr bwMode="auto">
          <a:xfrm>
            <a:off x="2143108" y="170328"/>
            <a:ext cx="4786346" cy="6259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"/>
            <a:ext cx="1142975" cy="107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1071546"/>
            <a:ext cx="8858280" cy="55258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 мы называем фонематическим слухом?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Фонематический слух  — основной компонент восприятия речи, т. е. способность человека слышать и различать отдельные фонемы, или звуки в слове, определять наличие звука в слове, их количество и последовательность. фонематический слух является основной  предпосылкой овладения письмом.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Хорошо развитый фонематический слух помогает ребенку понимать смысл сказанного, различать слова и формы слов, похожие по звучанию. Развитие фонематического слуха у детей помогает им в обучении чтению, письму.</a:t>
            </a:r>
            <a:endParaRPr lang="ru-RU" dirty="0"/>
          </a:p>
        </p:txBody>
      </p:sp>
      <p:pic>
        <p:nvPicPr>
          <p:cNvPr id="16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b="75850"/>
          <a:stretch>
            <a:fillRect/>
          </a:stretch>
        </p:blipFill>
        <p:spPr bwMode="auto">
          <a:xfrm>
            <a:off x="6572264" y="5715016"/>
            <a:ext cx="2160884" cy="810328"/>
          </a:xfrm>
          <a:prstGeom prst="rect">
            <a:avLst/>
          </a:prstGeom>
          <a:noFill/>
        </p:spPr>
      </p:pic>
      <p:pic>
        <p:nvPicPr>
          <p:cNvPr id="28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4290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8572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8572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1429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"/>
            <a:ext cx="1142975" cy="107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1000108"/>
            <a:ext cx="8858280" cy="55258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К.Д. Ушинский отмечал, что «сознательно читать и писать может только тот, кто понял </a:t>
            </a:r>
            <a:r>
              <a:rPr lang="ru-RU" sz="2000" dirty="0" err="1" smtClean="0"/>
              <a:t>звуко-слоговое</a:t>
            </a:r>
            <a:r>
              <a:rPr lang="ru-RU" sz="2000" dirty="0" smtClean="0"/>
              <a:t> строение слова». Если мы хотим, чтобы ребёнок усвоил письменную речь (чтение и письмо) быстро и легко, а также избежал многих ошибок, следует обучить его звуковому анализу и синтезу. 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 </a:t>
            </a:r>
          </a:p>
        </p:txBody>
      </p:sp>
      <p:pic>
        <p:nvPicPr>
          <p:cNvPr id="16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b="75850"/>
          <a:stretch>
            <a:fillRect/>
          </a:stretch>
        </p:blipFill>
        <p:spPr bwMode="auto">
          <a:xfrm>
            <a:off x="6572264" y="5715016"/>
            <a:ext cx="2160884" cy="810328"/>
          </a:xfrm>
          <a:prstGeom prst="rect">
            <a:avLst/>
          </a:prstGeom>
          <a:noFill/>
        </p:spPr>
      </p:pic>
      <p:pic>
        <p:nvPicPr>
          <p:cNvPr id="28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4290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8572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8572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1429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"/>
            <a:ext cx="1142975" cy="107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1000108"/>
            <a:ext cx="8858280" cy="55258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dirty="0" smtClean="0"/>
              <a:t>  Ведущим видом деятельности у большинства детей является игра. Мы предлагаем Вашему вниманию игры, которые помогут развить фонематическое восприятие у детей через интерес и высокий уровень мотивации.   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      Игры, предложенные вам ниже,  сформируют не только фонематический слух, но и другие параметры речи:  обогатят словарный запас, поспособствуют активизации высших психических функций: памяти, внимания, мышления.  </a:t>
            </a:r>
          </a:p>
          <a:p>
            <a:pPr algn="just">
              <a:lnSpc>
                <a:spcPct val="150000"/>
              </a:lnSpc>
            </a:pP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dirty="0" smtClean="0"/>
              <a:t>                           </a:t>
            </a:r>
            <a:r>
              <a:rPr lang="ru-RU" b="1" dirty="0" smtClean="0"/>
              <a:t>Играйте с пользой и с удовольствием!</a:t>
            </a:r>
          </a:p>
          <a:p>
            <a:r>
              <a:rPr lang="ru-RU" b="1" i="1" dirty="0" smtClean="0"/>
              <a:t>   </a:t>
            </a:r>
            <a:endParaRPr lang="ru-RU" dirty="0"/>
          </a:p>
        </p:txBody>
      </p:sp>
      <p:pic>
        <p:nvPicPr>
          <p:cNvPr id="16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b="75850"/>
          <a:stretch>
            <a:fillRect/>
          </a:stretch>
        </p:blipFill>
        <p:spPr bwMode="auto">
          <a:xfrm>
            <a:off x="5857884" y="4786322"/>
            <a:ext cx="2875264" cy="1739022"/>
          </a:xfrm>
          <a:prstGeom prst="rect">
            <a:avLst/>
          </a:prstGeom>
          <a:noFill/>
        </p:spPr>
      </p:pic>
      <p:pic>
        <p:nvPicPr>
          <p:cNvPr id="28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4290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8572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8572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1429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520" y="1"/>
            <a:ext cx="264148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s://myslide.ru/documents_7/53835db1c008ae04a8febeaca4bece62/img2.jpg"/>
          <p:cNvPicPr>
            <a:picLocks noChangeAspect="1" noChangeArrowheads="1"/>
          </p:cNvPicPr>
          <p:nvPr/>
        </p:nvPicPr>
        <p:blipFill>
          <a:blip r:embed="rId4"/>
          <a:srcRect t="28750" b="22500"/>
          <a:stretch>
            <a:fillRect/>
          </a:stretch>
        </p:blipFill>
        <p:spPr bwMode="auto">
          <a:xfrm>
            <a:off x="500034" y="3214686"/>
            <a:ext cx="7620000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571480"/>
            <a:ext cx="53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Игры, направленные на развитие слухового восприятия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200024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Задания: 1) покажи, что звучало;</a:t>
            </a:r>
          </a:p>
          <a:p>
            <a:r>
              <a:rPr lang="ru-RU" b="1" dirty="0" smtClean="0"/>
              <a:t>2) послушай  и расположи предметы так, как они звучали;</a:t>
            </a:r>
          </a:p>
          <a:p>
            <a:r>
              <a:rPr lang="ru-RU" b="1" dirty="0" smtClean="0"/>
              <a:t>3) послушай и скажи сколько звуков звучало (одновременно воспроизведение, звучания 2-3 игрушек)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42844" y="1357298"/>
            <a:ext cx="8784976" cy="51125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292" y="0"/>
            <a:ext cx="1833708" cy="17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0" y="0"/>
            <a:ext cx="2071670" cy="2268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s://odstroy.ru/wp-content/uploads/6/3/8/638ce62b5176018f576f23cd42ac36cf.jpeg"/>
          <p:cNvPicPr>
            <a:picLocks noChangeAspect="1" noChangeArrowheads="1"/>
          </p:cNvPicPr>
          <p:nvPr/>
        </p:nvPicPr>
        <p:blipFill>
          <a:blip r:embed="rId4"/>
          <a:srcRect t="17803" r="4104" b="2609"/>
          <a:stretch>
            <a:fillRect/>
          </a:stretch>
        </p:blipFill>
        <p:spPr bwMode="auto">
          <a:xfrm>
            <a:off x="1785918" y="2605276"/>
            <a:ext cx="6143668" cy="382411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48" y="1500174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</a:t>
            </a:r>
          </a:p>
          <a:p>
            <a:r>
              <a:rPr lang="ru-RU" b="1" dirty="0" smtClean="0"/>
              <a:t>                         Включаем мелодии бытовых приборов, транспорта, звуки природы и т.д.</a:t>
            </a:r>
          </a:p>
          <a:p>
            <a:r>
              <a:rPr lang="ru-RU" b="1" dirty="0" smtClean="0"/>
              <a:t>       Прослушай мелодию и укажи какой предмет звучит.  </a:t>
            </a:r>
          </a:p>
          <a:p>
            <a:r>
              <a:rPr lang="ru-RU" b="1" dirty="0" smtClean="0"/>
              <a:t> 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286124"/>
            <a:ext cx="4286280" cy="255389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Хлопни в ладоши: </a:t>
            </a:r>
          </a:p>
          <a:p>
            <a:pPr marL="457200" indent="-457200">
              <a:buAutoNum type="arabicParenR"/>
            </a:pP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услышишь звук а</a:t>
            </a:r>
          </a:p>
          <a:p>
            <a:pPr marL="457200" indent="-457200">
              <a:buAutoNum type="arabicParenR"/>
            </a:pP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400" b="1" dirty="0" err="1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услашишь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слоге звук а</a:t>
            </a:r>
          </a:p>
          <a:p>
            <a:pPr marL="457200" indent="-457200">
              <a:buAutoNum type="arabicParenR"/>
            </a:pP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услышишь в слове звук а</a:t>
            </a:r>
            <a:endParaRPr lang="ru-RU" sz="2400" b="1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564" y="357166"/>
            <a:ext cx="8715436" cy="2000264"/>
          </a:xfrm>
          <a:prstGeom prst="roundRect">
            <a:avLst>
              <a:gd name="adj" fmla="val 235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  </a:t>
            </a:r>
            <a:r>
              <a:rPr lang="ru-RU" sz="2400" b="1" dirty="0" smtClean="0">
                <a:solidFill>
                  <a:schemeClr val="tx1"/>
                </a:solidFill>
              </a:rPr>
              <a:t>Игры, направленные на обучение умению слышать заданный звук среди других звуков, в слогах, словах.</a:t>
            </a:r>
          </a:p>
          <a:p>
            <a:r>
              <a:rPr lang="ru-RU" i="1" u="sng" dirty="0" smtClean="0"/>
              <a:t>Инструкция</a:t>
            </a:r>
            <a:r>
              <a:rPr lang="ru-RU" u="sng" dirty="0" smtClean="0"/>
              <a:t>: Я буду называть слова (звуки, слоги).</a:t>
            </a:r>
            <a:r>
              <a:rPr lang="ru-RU" dirty="0" smtClean="0"/>
              <a:t>                                                              Ты, когда услышишь звук [К]  -  хлопни в ладоши (подпрыгни, присядь и т. п.).</a:t>
            </a:r>
          </a:p>
        </p:txBody>
      </p:sp>
      <p:pic>
        <p:nvPicPr>
          <p:cNvPr id="7" name="Picture 2" descr="https://ds05.infourok.ru/uploads/ex/003f/0000003e-49fc2bca/img20.jpg"/>
          <p:cNvPicPr>
            <a:picLocks noChangeAspect="1" noChangeArrowheads="1"/>
          </p:cNvPicPr>
          <p:nvPr/>
        </p:nvPicPr>
        <p:blipFill>
          <a:blip r:embed="rId2"/>
          <a:srcRect l="46736" t="14652" r="920" b="36389"/>
          <a:stretch>
            <a:fillRect/>
          </a:stretch>
        </p:blipFill>
        <p:spPr bwMode="auto">
          <a:xfrm>
            <a:off x="500034" y="2500307"/>
            <a:ext cx="3857652" cy="3378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268760"/>
            <a:ext cx="8784976" cy="5400600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b="1" dirty="0" smtClean="0"/>
              <a:t>Игра «Подскажи звук»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ru-RU" dirty="0" smtClean="0"/>
              <a:t>     Взрослый предлагает ребенку договаривать последний звук.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     </a:t>
            </a:r>
            <a:r>
              <a:rPr lang="ru-RU" b="1" dirty="0" smtClean="0"/>
              <a:t>Инструкция: </a:t>
            </a:r>
            <a:r>
              <a:rPr lang="ru-RU" dirty="0" smtClean="0"/>
              <a:t>Я буду говорить слово (предложение). Ты будешь договаривать последний звук.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     </a:t>
            </a:r>
            <a:r>
              <a:rPr lang="ru-RU" b="1" dirty="0" smtClean="0"/>
              <a:t>Например.</a:t>
            </a:r>
            <a:r>
              <a:rPr lang="ru-RU" dirty="0" smtClean="0"/>
              <a:t> Взрослый: На солнышке грелся </a:t>
            </a:r>
            <a:r>
              <a:rPr lang="ru-RU" dirty="0" err="1" smtClean="0"/>
              <a:t>черноухий</a:t>
            </a:r>
            <a:r>
              <a:rPr lang="ru-RU" dirty="0" smtClean="0"/>
              <a:t>  </a:t>
            </a:r>
            <a:r>
              <a:rPr lang="ru-RU" dirty="0" err="1" smtClean="0"/>
              <a:t>котено</a:t>
            </a:r>
            <a:r>
              <a:rPr lang="ru-RU" dirty="0" smtClean="0"/>
              <a:t>… Ребенок: ..К.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И так можно взять в руки книжку, читать предложения и </a:t>
            </a:r>
            <a:r>
              <a:rPr lang="ru-RU" dirty="0" err="1" smtClean="0"/>
              <a:t>недочитывать</a:t>
            </a:r>
            <a:r>
              <a:rPr lang="ru-RU" dirty="0" smtClean="0"/>
              <a:t> последнюю букву.</a:t>
            </a:r>
          </a:p>
          <a:p>
            <a:pPr>
              <a:lnSpc>
                <a:spcPct val="200000"/>
              </a:lnSpc>
            </a:pPr>
            <a:endParaRPr lang="ru-RU" dirty="0" smtClean="0"/>
          </a:p>
          <a:p>
            <a:pPr>
              <a:lnSpc>
                <a:spcPct val="200000"/>
              </a:lnSpc>
            </a:pPr>
            <a:endParaRPr lang="ru-RU" dirty="0"/>
          </a:p>
        </p:txBody>
      </p:sp>
      <p:pic>
        <p:nvPicPr>
          <p:cNvPr id="22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r="73590" b="75850"/>
          <a:stretch>
            <a:fillRect/>
          </a:stretch>
        </p:blipFill>
        <p:spPr bwMode="auto">
          <a:xfrm>
            <a:off x="0" y="0"/>
            <a:ext cx="1656184" cy="2004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Игра «Подбери слова на заданный звук».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i="1" dirty="0" smtClean="0"/>
              <a:t>Инструкция</a:t>
            </a:r>
            <a:r>
              <a:rPr lang="ru-RU" dirty="0" smtClean="0"/>
              <a:t>: я буду называть тебе звук, а ты подбирать на него слово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Например. Взрослый: подбери слово на звук [А]; ребенок:  аист.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То же и на другие звуки. Можно постепенно усложнять правила, по степени овладения ребенком игрой. Сначала предлагаем ребенку назвать пять слов на одну букву, потом шесть и можно доводить до 10 слов. Дети любят принимать роль ведущего, давайте им такую возможность. Пусть ребенок задаст Вам условия придумать слова на какую-нибудь букву.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Можно подбирать слова, чтобы заданный звук находился в середине; в конце слова.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520" y="1"/>
            <a:ext cx="264148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251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2021</cp:lastModifiedBy>
  <cp:revision>240</cp:revision>
  <dcterms:created xsi:type="dcterms:W3CDTF">2017-04-21T22:11:46Z</dcterms:created>
  <dcterms:modified xsi:type="dcterms:W3CDTF">2022-02-07T07:23:10Z</dcterms:modified>
</cp:coreProperties>
</file>