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1" y="0"/>
            <a:ext cx="1224153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187036"/>
            <a:ext cx="11450782" cy="4800600"/>
          </a:xfrm>
        </p:spPr>
        <p:txBody>
          <a:bodyPr>
            <a:normAutofit/>
          </a:bodyPr>
          <a:lstStyle/>
          <a:p>
            <a:pPr algn="ctr"/>
            <a:r>
              <a:rPr lang="ru-RU" sz="6600" u="sng" dirty="0">
                <a:solidFill>
                  <a:srgbClr val="002060"/>
                </a:solidFill>
              </a:rPr>
              <a:t>Консультация для родителей:</a:t>
            </a:r>
            <a:br>
              <a:rPr lang="ru-RU" sz="6600" dirty="0">
                <a:solidFill>
                  <a:srgbClr val="002060"/>
                </a:solidFill>
              </a:rPr>
            </a:br>
            <a:r>
              <a:rPr lang="ru-RU" sz="6600" dirty="0">
                <a:solidFill>
                  <a:srgbClr val="002060"/>
                </a:solidFill>
              </a:rPr>
              <a:t>«Роль пальчиковой гимнастики в развитии речи детей»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528834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/>
              <a:t>Учитель-логопед МБОУ ОШ № 2 </a:t>
            </a:r>
            <a:r>
              <a:rPr lang="ru-RU" sz="3200"/>
              <a:t>города Тюмени </a:t>
            </a:r>
            <a:r>
              <a:rPr lang="ru-RU" sz="3200" dirty="0" err="1"/>
              <a:t>Оплетаева</a:t>
            </a:r>
            <a:r>
              <a:rPr lang="ru-RU" sz="3200" dirty="0"/>
              <a:t> М.А.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r="19225"/>
          <a:stretch/>
        </p:blipFill>
        <p:spPr>
          <a:xfrm>
            <a:off x="-49531" y="3870621"/>
            <a:ext cx="3312276" cy="29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2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8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8066"/>
            <a:ext cx="11991109" cy="409566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«Ум ребёнка находится на кончиках его пальцев»</a:t>
            </a:r>
            <a:br>
              <a:rPr lang="ru-RU" sz="6000" dirty="0"/>
            </a:br>
            <a:r>
              <a:rPr lang="ru-RU" sz="6000" dirty="0"/>
              <a:t>                               </a:t>
            </a:r>
            <a:r>
              <a:rPr lang="ru-RU" sz="4000" dirty="0"/>
              <a:t>В. А. </a:t>
            </a:r>
            <a:r>
              <a:rPr lang="ru-RU" sz="4000" dirty="0" err="1"/>
              <a:t>Сухолинский</a:t>
            </a:r>
            <a:br>
              <a:rPr lang="ru-RU" sz="4000" dirty="0"/>
            </a:br>
            <a:br>
              <a:rPr lang="ru-RU" sz="4000" dirty="0"/>
            </a:br>
            <a:r>
              <a:rPr lang="ru-RU" sz="6000" b="1" dirty="0"/>
              <a:t>«Рука – это инструмент всех инструментов»</a:t>
            </a:r>
            <a:br>
              <a:rPr lang="ru-RU" sz="6000" dirty="0"/>
            </a:br>
            <a:r>
              <a:rPr lang="ru-RU" sz="6000" dirty="0"/>
              <a:t>                                     </a:t>
            </a:r>
            <a:r>
              <a:rPr lang="ru-RU" sz="4400" dirty="0"/>
              <a:t>Аристотель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6" t="58863" r="36374" b="7046"/>
          <a:stretch/>
        </p:blipFill>
        <p:spPr>
          <a:xfrm>
            <a:off x="0" y="4883727"/>
            <a:ext cx="4966855" cy="19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1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145" y="2743200"/>
            <a:ext cx="805641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Пальчиковая </a:t>
            </a:r>
            <a:br>
              <a:rPr lang="ru-RU" b="1" dirty="0"/>
            </a:br>
            <a:r>
              <a:rPr lang="ru-RU" b="1" dirty="0" err="1"/>
              <a:t>гиманастика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86592" y="490970"/>
            <a:ext cx="3761509" cy="25561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</a:t>
            </a:r>
          </a:p>
        </p:txBody>
      </p:sp>
      <p:sp>
        <p:nvSpPr>
          <p:cNvPr id="6" name="Овал 5"/>
          <p:cNvSpPr/>
          <p:nvPr/>
        </p:nvSpPr>
        <p:spPr>
          <a:xfrm>
            <a:off x="4176292" y="31173"/>
            <a:ext cx="3926008" cy="25561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координации движений</a:t>
            </a:r>
          </a:p>
        </p:txBody>
      </p:sp>
      <p:sp>
        <p:nvSpPr>
          <p:cNvPr id="7" name="Овал 6"/>
          <p:cNvSpPr/>
          <p:nvPr/>
        </p:nvSpPr>
        <p:spPr>
          <a:xfrm>
            <a:off x="-6062" y="3140652"/>
            <a:ext cx="3732068" cy="26496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словарного запаса</a:t>
            </a:r>
          </a:p>
        </p:txBody>
      </p:sp>
      <p:sp>
        <p:nvSpPr>
          <p:cNvPr id="8" name="Овал 7"/>
          <p:cNvSpPr/>
          <p:nvPr/>
        </p:nvSpPr>
        <p:spPr>
          <a:xfrm>
            <a:off x="3470565" y="4145973"/>
            <a:ext cx="4904509" cy="26808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эмоционального и умственного напряжения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8375074" y="457200"/>
            <a:ext cx="3761509" cy="25561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руки к письму</a:t>
            </a:r>
          </a:p>
        </p:txBody>
      </p:sp>
      <p:sp>
        <p:nvSpPr>
          <p:cNvPr id="10" name="Овал 9"/>
          <p:cNvSpPr/>
          <p:nvPr/>
        </p:nvSpPr>
        <p:spPr>
          <a:xfrm>
            <a:off x="8277664" y="3200399"/>
            <a:ext cx="3881866" cy="280554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внимания, памяти, воображения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391084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31708"/>
            <a:ext cx="11991108" cy="8021781"/>
          </a:xfrm>
        </p:spPr>
        <p:txBody>
          <a:bodyPr>
            <a:normAutofit/>
          </a:bodyPr>
          <a:lstStyle/>
          <a:p>
            <a:br>
              <a:rPr lang="ru-RU" sz="5400" b="1" i="1" u="sng" dirty="0"/>
            </a:br>
            <a:br>
              <a:rPr lang="ru-RU" sz="5400" b="1" i="1" u="sng" dirty="0"/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«Кольца»</a:t>
            </a:r>
            <a:br>
              <a:rPr lang="ru-RU" sz="5400" b="1" i="1" dirty="0"/>
            </a:b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Раз, два, три, четыре, пять,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Вышли пальчики гулять.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Раз, два, три, четыре, пять,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Будем пальчики считать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(поочередно соединять 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подушечку каждого 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пальца с большим пальцем,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образуя колечко)</a:t>
            </a:r>
            <a:br>
              <a:rPr lang="ru-RU" sz="5400" u="sng" dirty="0"/>
            </a:br>
            <a:r>
              <a:rPr lang="ru-RU" sz="5400" b="1" i="1" dirty="0"/>
              <a:t> 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40527" y="0"/>
            <a:ext cx="881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u="sng" dirty="0"/>
              <a:t>Пальчиковая гимнастика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32424" r="6439" b="14849"/>
          <a:stretch/>
        </p:blipFill>
        <p:spPr>
          <a:xfrm>
            <a:off x="0" y="4695407"/>
            <a:ext cx="4488874" cy="2099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9766" y="809939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2">
                    <a:lumMod val="50000"/>
                  </a:schemeClr>
                </a:solidFill>
              </a:rPr>
              <a:t>«Кулак-ребро-ладонь»</a:t>
            </a:r>
            <a:endParaRPr lang="ru-RU" sz="4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507769"/>
            <a:ext cx="702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Три положения на плоскости стола.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7" b="68417"/>
          <a:stretch/>
        </p:blipFill>
        <p:spPr>
          <a:xfrm>
            <a:off x="8032172" y="2258026"/>
            <a:ext cx="1974273" cy="8994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66216" y="2079059"/>
            <a:ext cx="344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Кулачок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31028" r="25306" b="30298"/>
          <a:stretch/>
        </p:blipFill>
        <p:spPr>
          <a:xfrm>
            <a:off x="6096000" y="3280756"/>
            <a:ext cx="2202873" cy="11014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87637" y="3354421"/>
            <a:ext cx="3493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ладонь ребром на столе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2" t="70432"/>
          <a:stretch/>
        </p:blipFill>
        <p:spPr>
          <a:xfrm>
            <a:off x="4943908" y="4629451"/>
            <a:ext cx="2304184" cy="842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81454" y="4689616"/>
            <a:ext cx="3910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прямая ладонь на столе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5890982"/>
            <a:ext cx="6504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Делать правой, левой рукой, затем синхронно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80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54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9880" y="644236"/>
            <a:ext cx="45719" cy="2493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68581" y="-197640"/>
            <a:ext cx="380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  <a:t>«Собака»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62592" y="694661"/>
            <a:ext cx="7855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Ладонь расположена вертикально, на ребро. Большой палец поднять, </a:t>
            </a:r>
          </a:p>
          <a:p>
            <a:r>
              <a:rPr lang="ru-RU" sz="2800" b="1" i="1" dirty="0"/>
              <a:t>указательный согнуть, остальные соединить вместе. Мизинец </a:t>
            </a:r>
          </a:p>
          <a:p>
            <a:r>
              <a:rPr lang="ru-RU" sz="2800" b="1" i="1" dirty="0"/>
              <a:t>опускается и поднимается.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3637"/>
          <a:stretch/>
        </p:blipFill>
        <p:spPr>
          <a:xfrm>
            <a:off x="7558271" y="-166254"/>
            <a:ext cx="2847111" cy="3607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2557" y="3543622"/>
            <a:ext cx="3318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  <a:t>«Ухо-нос»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096000" y="4301692"/>
            <a:ext cx="84872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Левой рукой взяться за кончик </a:t>
            </a:r>
          </a:p>
          <a:p>
            <a:r>
              <a:rPr lang="ru-RU" sz="2800" b="1" i="1" dirty="0"/>
              <a:t>носа, а правой – </a:t>
            </a:r>
          </a:p>
          <a:p>
            <a:r>
              <a:rPr lang="ru-RU" sz="2800" b="1" i="1" dirty="0"/>
              <a:t>за противоположное ухо. </a:t>
            </a:r>
          </a:p>
          <a:p>
            <a:r>
              <a:rPr lang="ru-RU" sz="2800" b="1" i="1" dirty="0"/>
              <a:t>Опустить, хлопнуть в ладоши и </a:t>
            </a:r>
          </a:p>
          <a:p>
            <a:r>
              <a:rPr lang="ru-RU" sz="2800" b="1" i="1" dirty="0"/>
              <a:t>поменять положение рук.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0" t="39683" r="15476" b="4445"/>
          <a:stretch/>
        </p:blipFill>
        <p:spPr>
          <a:xfrm>
            <a:off x="3228417" y="3374416"/>
            <a:ext cx="2753591" cy="34616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9365" r="57857" b="4762"/>
          <a:stretch/>
        </p:blipFill>
        <p:spPr>
          <a:xfrm>
            <a:off x="87491" y="3433123"/>
            <a:ext cx="2626425" cy="310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7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41963" y="0"/>
            <a:ext cx="600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u="sng" dirty="0"/>
              <a:t>Пальчиковые игры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1970" y="965402"/>
            <a:ext cx="6219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  <a:t>«Засолка капусты»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351451"/>
            <a:ext cx="3844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Мы капусту рубим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5757" b="66667"/>
          <a:stretch/>
        </p:blipFill>
        <p:spPr>
          <a:xfrm>
            <a:off x="3674547" y="1817699"/>
            <a:ext cx="3513687" cy="1891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38485" b="37575"/>
          <a:stretch/>
        </p:blipFill>
        <p:spPr>
          <a:xfrm>
            <a:off x="5174064" y="3588577"/>
            <a:ext cx="3513687" cy="16417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3" t="65757" r="-288" b="1516"/>
          <a:stretch/>
        </p:blipFill>
        <p:spPr>
          <a:xfrm>
            <a:off x="9100743" y="4409459"/>
            <a:ext cx="2786324" cy="22444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00809" y="4127167"/>
            <a:ext cx="3735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Мы морковку трем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1390" y="5270067"/>
            <a:ext cx="402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Мы капусту солим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56779" y="6158885"/>
            <a:ext cx="421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Мы капусту жмём.</a:t>
            </a:r>
          </a:p>
        </p:txBody>
      </p:sp>
    </p:spTree>
    <p:extLst>
      <p:ext uri="{BB962C8B-B14F-4D97-AF65-F5344CB8AC3E}">
        <p14:creationId xmlns:p14="http://schemas.microsoft.com/office/powerpoint/2010/main" val="241843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72000" y="0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  <a:t>«Замок»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6" y="1053263"/>
            <a:ext cx="9774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На двери висит замок–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соединять в замок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066800" y="1909885"/>
            <a:ext cx="552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Кто его отрыть бы смог?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29044" y="2656788"/>
            <a:ext cx="10462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Потянули, потянули –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тянутся в разные стороны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2801435" y="3429000"/>
            <a:ext cx="9017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Постучали, постучали –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постучать ладонями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4571147" y="4201212"/>
            <a:ext cx="629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И открыли! –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расцепить пальцы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6364" r="65399" b="23030"/>
          <a:stretch/>
        </p:blipFill>
        <p:spPr>
          <a:xfrm>
            <a:off x="1066800" y="4670982"/>
            <a:ext cx="1849582" cy="20989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7" t="46970" r="36236" b="23333"/>
          <a:stretch/>
        </p:blipFill>
        <p:spPr>
          <a:xfrm>
            <a:off x="4647553" y="4733328"/>
            <a:ext cx="1870364" cy="20366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0" t="47273" r="7651" b="23636"/>
          <a:stretch/>
        </p:blipFill>
        <p:spPr>
          <a:xfrm>
            <a:off x="8440558" y="4733328"/>
            <a:ext cx="1828800" cy="19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5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48545" y="227095"/>
            <a:ext cx="4750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  <a:t>«Алые цветки»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81203"/>
            <a:ext cx="1135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Наши алые цветки –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ладони соединены в форме тюльпана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710" y="1930554"/>
            <a:ext cx="10987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Распускают лепестки –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медленно раскрываются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7134" y="2552803"/>
            <a:ext cx="91262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Ветерок чуть дышит, лепестки колышет – </a:t>
            </a:r>
          </a:p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кисти рук покачиваются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4821" y="3600754"/>
            <a:ext cx="8800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Наши алые цветки закрывают лепестки.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0997" y="4267817"/>
            <a:ext cx="7624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Тихо засыпают, головками качают.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0" t="21818" r="2342" b="30909"/>
          <a:stretch/>
        </p:blipFill>
        <p:spPr>
          <a:xfrm>
            <a:off x="92565" y="3429000"/>
            <a:ext cx="2452256" cy="32419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21818" r="40126" b="36364"/>
          <a:stretch/>
        </p:blipFill>
        <p:spPr>
          <a:xfrm>
            <a:off x="8880409" y="4934880"/>
            <a:ext cx="3200967" cy="17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7603" r="4091" b="4263"/>
          <a:stretch/>
        </p:blipFill>
        <p:spPr>
          <a:xfrm>
            <a:off x="682336" y="436418"/>
            <a:ext cx="10827328" cy="5652654"/>
          </a:xfrm>
        </p:spPr>
      </p:pic>
    </p:spTree>
    <p:extLst>
      <p:ext uri="{BB962C8B-B14F-4D97-AF65-F5344CB8AC3E}">
        <p14:creationId xmlns:p14="http://schemas.microsoft.com/office/powerpoint/2010/main" val="479016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407</TotalTime>
  <Words>320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Garamond</vt:lpstr>
      <vt:lpstr>Times New Roman</vt:lpstr>
      <vt:lpstr>Savon</vt:lpstr>
      <vt:lpstr>Консультация для родителей: «Роль пальчиковой гимнастики в развитии речи детей»</vt:lpstr>
      <vt:lpstr>«Ум ребёнка находится на кончиках его пальцев»                                В. А. Сухолинский  «Рука – это инструмент всех инструментов»                                      Аристотель</vt:lpstr>
      <vt:lpstr>Пальчиковая  гиманастика</vt:lpstr>
      <vt:lpstr>  «Кольца» Раз, два, три, четыре, пять, Вышли пальчики гулять. Раз, два, три, четыре, пять, Будем пальчики считать (поочередно соединять  подушечку каждого  пальца с большим пальцем, образуя колечко)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Мелкая моторика как средство речевого развития</dc:title>
  <dc:creator>User</dc:creator>
  <cp:lastModifiedBy>Людмила Кашина</cp:lastModifiedBy>
  <cp:revision>37</cp:revision>
  <dcterms:created xsi:type="dcterms:W3CDTF">2021-12-07T04:41:56Z</dcterms:created>
  <dcterms:modified xsi:type="dcterms:W3CDTF">2022-04-13T10:14:57Z</dcterms:modified>
</cp:coreProperties>
</file>