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6" r:id="rId6"/>
    <p:sldId id="262" r:id="rId7"/>
    <p:sldId id="263" r:id="rId8"/>
    <p:sldId id="264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4" r:id="rId17"/>
    <p:sldId id="276" r:id="rId18"/>
    <p:sldId id="25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1"/>
            <a:ext cx="7772400" cy="7143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МБОУ ОШ №2 города Тюмени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108344"/>
            <a:ext cx="8115312" cy="1752600"/>
          </a:xfrm>
        </p:spPr>
        <p:txBody>
          <a:bodyPr/>
          <a:lstStyle/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«РОЛЬ МЕЖПОЛУШАРНЫХ СВЯЗЕЙ                В РАЗВИТИИ РЕЧИ»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600588" y="4786322"/>
            <a:ext cx="4543412" cy="12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Подготовила: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Григорян Катерина </a:t>
            </a:r>
            <a:r>
              <a:rPr kumimoji="0" lang="ru-RU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Камоевна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учитель-логопед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0" name="Picture 2" descr="https://ds05.infourok.ru/uploads/ex/06f2/000ee789-87a8bf69/img3.jpg"/>
          <p:cNvPicPr>
            <a:picLocks noChangeAspect="1" noChangeArrowheads="1"/>
          </p:cNvPicPr>
          <p:nvPr/>
        </p:nvPicPr>
        <p:blipFill>
          <a:blip r:embed="rId2"/>
          <a:srcRect l="21736" t="35486" r="12639" b="4097"/>
          <a:stretch>
            <a:fillRect/>
          </a:stretch>
        </p:blipFill>
        <p:spPr bwMode="auto">
          <a:xfrm>
            <a:off x="142844" y="3786166"/>
            <a:ext cx="4448863" cy="3071834"/>
          </a:xfrm>
          <a:prstGeom prst="rect">
            <a:avLst/>
          </a:prstGeom>
          <a:noFill/>
        </p:spPr>
      </p:pic>
      <p:pic>
        <p:nvPicPr>
          <p:cNvPr id="6" name="Picture 2" descr="https://ds05.infourok.ru/uploads/ex/06f2/000ee789-87a8bf69/img3.jpg"/>
          <p:cNvPicPr>
            <a:picLocks noChangeAspect="1" noChangeArrowheads="1"/>
          </p:cNvPicPr>
          <p:nvPr/>
        </p:nvPicPr>
        <p:blipFill>
          <a:blip r:embed="rId2"/>
          <a:srcRect l="6007" t="4097" r="4149" b="64653"/>
          <a:stretch>
            <a:fillRect/>
          </a:stretch>
        </p:blipFill>
        <p:spPr bwMode="auto">
          <a:xfrm>
            <a:off x="3786182" y="1000108"/>
            <a:ext cx="5072098" cy="1323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42852"/>
            <a:ext cx="8215370" cy="923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1. Покорми птичку.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Вам потребуется две емкости, ложки разного размера (кофейная, чайная, десертная, столовая), горох и фасоль. Нужно предложить ребенку накормить птичку (игрушку). Сначала вы должны сами показать как это делается, а потом дать ложку ребенку. Если это необходимо, можно использовать прием «рука в руке», а дальше нужно добиться самостоятельного выполнения упражнения. Порядок действия — перенести горох и фасоль из миски в миску, предназначенную для птички, стараться не рассыпать. Начинать нужно с 4 ст. л., постепенно (в течение 10 дней) доведя объем до 8 ст. л. Для усложнения задачи можно увеличить расстояние между мисками, или же предложить ребенку использовать ложку меньшего диаметра.</a:t>
            </a:r>
          </a:p>
          <a:p>
            <a:pPr algn="just"/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2.Задания на развитие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графомоторных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навыков двигательной координации, а также слаженности работы рук и глаз.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Например, левая рука выводит в воздухе квадрат, а правая треугольник. Это упражнение можно выполнять не только в воздухе, но и на бумаге или мелом на асфальте. Для усложнения можно предложить ребенку закрыть глаза.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92975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2.Задания на развитие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графомоторных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навыков двигательной координации, а также слаженности работы рук и глаз.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Например, левая рука выводит в воздухе квадрат, а правая треугольник. Это упражнение можно выполнять не только в воздухе, но и на бумаге или мелом на асфальте. Для усложнения можно предложить ребенку закрыть глаза.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354740" cy="667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-apple-system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solidFill>
                <a:srgbClr val="000000"/>
              </a:solidFill>
              <a:latin typeface="-apple-system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-apple-system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solidFill>
                <a:srgbClr val="000000"/>
              </a:solidFill>
              <a:latin typeface="-apple-system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-apple-system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solidFill>
                <a:srgbClr val="000000"/>
              </a:solidFill>
              <a:latin typeface="-apple-system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-apple-system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solidFill>
                <a:srgbClr val="000000"/>
              </a:solidFill>
              <a:latin typeface="-apple-system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-apple-system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solidFill>
                <a:srgbClr val="000000"/>
              </a:solidFill>
              <a:latin typeface="-apple-system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-apple-system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solidFill>
                <a:srgbClr val="000000"/>
              </a:solidFill>
              <a:latin typeface="-apple-system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-apple-system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solidFill>
                <a:srgbClr val="000000"/>
              </a:solidFill>
              <a:latin typeface="-apple-system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-apple-system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 smtClean="0">
              <a:solidFill>
                <a:srgbClr val="000000"/>
              </a:solidFill>
              <a:latin typeface="-apple-system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-apple-system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3.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Рисование двумя руками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Рисование двумя руками – интереснейший творческий опыт, который можно попробовать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любом возрасте. Положительный эффект от таких упражнений заметен в успехах ребенка.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Одновременные движения обеих рук активируют сразу оба полушария.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Создаются новые нейронные связи, а значит, процессы анализа и синтеза информации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проходят быстрее.  Как следствие, повышается умственная активность и работоспособность.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Все эти игры вызывают у детей живой интерес. Вследствие этого не только налаживается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работа высших психических функций,  но и снимается тревожность, которая зачастую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мешает ребенку справляться с заданиями.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следующих слайдах приведен пример заданий на рисование двумя руками: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ds04.infourok.ru/uploads/ex/1201/0009e988-e4ef8fce/hello_html_461cd10.jpg"/>
          <p:cNvPicPr>
            <a:picLocks noChangeAspect="1" noChangeArrowheads="1"/>
          </p:cNvPicPr>
          <p:nvPr/>
        </p:nvPicPr>
        <p:blipFill>
          <a:blip r:embed="rId2"/>
          <a:srcRect b="7527"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www.xn--90as0a.xn--90ais/files/resized/products/razvivaem-motoriku-obeih-ruk.-propis-dlya-doshkolnikov-1.1200x1000w.jpg"/>
          <p:cNvPicPr>
            <a:picLocks noChangeAspect="1" noChangeArrowheads="1"/>
          </p:cNvPicPr>
          <p:nvPr/>
        </p:nvPicPr>
        <p:blipFill>
          <a:blip r:embed="rId2"/>
          <a:srcRect l="13242" r="4895" b="4276"/>
          <a:stretch>
            <a:fillRect/>
          </a:stretch>
        </p:blipFill>
        <p:spPr bwMode="auto">
          <a:xfrm>
            <a:off x="2571736" y="142852"/>
            <a:ext cx="4857784" cy="6500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i.pinimg.com/736x/c3/6c/5a/c36c5a2fc97ec8214a503232c9ca36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5876919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6439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Нейродинамическая гимнастика,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также является частью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кинезеологических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упражнений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 ребенок пошел в школу, испытывает сложности в усвоении учебного материала, в учебный процесс, нужно обязательно включать нейродинамические упражнения. Это приводит к лучшему усвоению изучаемого в школе материала, развивает произвольное и непроизвольное внимание, улучшает концентрацию и скорость переключения, формирует разные виды мышления, улучшает сенсомоторной контроль.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3441680"/>
            <a:ext cx="85725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Лезгинка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Попросите ребенка сжать левую руку в кулак, и направить большой палец в сторону. Кулак нужно развернуть таким образом, чтобы пальцы были повернуты к лицу. Правую ладонь нужно держать горизонтально, она должна прикасаться ею к мизинцу левой руки. </a:t>
            </a:r>
          </a:p>
          <a:p>
            <a:pPr marL="342900" indent="-342900"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Затем ребенок должен менять положение </a:t>
            </a:r>
          </a:p>
          <a:p>
            <a:pPr marL="342900" indent="-342900"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правой и левой рук 6–8 раз. Необходимо </a:t>
            </a:r>
          </a:p>
          <a:p>
            <a:pPr marL="342900" indent="-342900"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добиться максимально высокой скорости </a:t>
            </a:r>
          </a:p>
          <a:p>
            <a:pPr marL="342900" indent="-342900"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смен позиций (Рис.1).</a:t>
            </a:r>
          </a:p>
        </p:txBody>
      </p:sp>
      <p:pic>
        <p:nvPicPr>
          <p:cNvPr id="31746" name="Picture 2" descr="https://fsd.kopilkaurokov.ru/uploads/user_file_555986fbceb66/img_user_file_555986fbceb66_20.jpg"/>
          <p:cNvPicPr>
            <a:picLocks noChangeAspect="1" noChangeArrowheads="1"/>
          </p:cNvPicPr>
          <p:nvPr/>
        </p:nvPicPr>
        <p:blipFill>
          <a:blip r:embed="rId2"/>
          <a:srcRect l="19713" t="32813" r="18177" b="25452"/>
          <a:stretch>
            <a:fillRect/>
          </a:stretch>
        </p:blipFill>
        <p:spPr bwMode="auto">
          <a:xfrm>
            <a:off x="5143504" y="4643446"/>
            <a:ext cx="3786214" cy="190814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86446" y="6429396"/>
            <a:ext cx="2243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Рис. 1. Упражнение «Лезгинка»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78687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2.Ухо-нос.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Пусть ребенок левой рукой прикоснется к кончику носа, а правой — левого уха. Одновременно нужно отвести руки от уха и носа, хлопнуть в ладоши, и изменить позицию. Правая — на носу, левая — на правом ухе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(Рис.1).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3.Змейка.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 должен сложить ладони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сцепить пальцы в замок. Ведущий указывает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палец, ребенок двигает этим пальцем. Касаться                   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Рис.2 Упражнение «Ухо-нос» 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пальцев нельзя, в упражнении должны принимать                 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участие все пальцы (Рис.2)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4.Горизонтальная восьмерка.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Рисуйте с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ребенком в воздухе знак бесконечности.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Сначала одной правой рукой, потом левой,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затем обеими одновременно. Внимательно        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Рис.3. Упражнение «Змейка»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следите глазами за рукой.</a:t>
            </a: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/>
          <a:srcRect l="27734" t="31944" r="39453" b="31250"/>
          <a:stretch>
            <a:fillRect/>
          </a:stretch>
        </p:blipFill>
        <p:spPr bwMode="auto">
          <a:xfrm>
            <a:off x="5715008" y="928670"/>
            <a:ext cx="2857520" cy="180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 l="33594" t="25694" r="41015" b="26389"/>
          <a:stretch>
            <a:fillRect/>
          </a:stretch>
        </p:blipFill>
        <p:spPr bwMode="auto">
          <a:xfrm>
            <a:off x="5214942" y="3143248"/>
            <a:ext cx="174971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6" name="Picture 6" descr="https://folkextreme.ru/wp-content/uploads/2019/06/luchezapyastnyy-sustav-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5429264"/>
            <a:ext cx="1542053" cy="10001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14744" y="6488668"/>
            <a:ext cx="3371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Рис.4. Упражнение «Горизонтальная восьмерка»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7"/>
            <a:ext cx="821537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5.Перекрестное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марширование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Путь ребенок марширует на месте, касаясь левой рукой правого бедра, а правой рукой левого бедра. Затем усложните задание — пусть ребенок марширует и выполняет односторонние подъемы левой руки и левого бедра, правой руки и правого бедра. После этого пусть снова выполняет упражнение перекрестно.</a:t>
            </a:r>
          </a:p>
        </p:txBody>
      </p:sp>
      <p:pic>
        <p:nvPicPr>
          <p:cNvPr id="32770" name="Picture 2" descr="https://fsd.multiurok.ru/html/2020/05/29/s_5ed0f79463136/1469720_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428868"/>
            <a:ext cx="5048253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900115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На просторах Интернета, в развивающих пособиях можно найти  большое количество упражнений, направленных на развитие межполушарных связей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Под влиянием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кинезиологических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тренировок в организме происходят положительные структурные изменения, совершенствуется регулирующая и координирующая роль нервной системы. На этом фоне при регулярных занятиях с учителем логопедом улучшается речь. 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ello_html_m729674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571876"/>
            <a:ext cx="3857608" cy="216990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5786454"/>
            <a:ext cx="8501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СПАСИБО ЗА ВНИМАНИЕ И ПРОЯВЛЕННЫЙ ИНТЕРЕС К ДАННОЙ ТЕМЕ!</a:t>
            </a:r>
            <a:endParaRPr lang="ru-RU" sz="22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714489"/>
            <a:ext cx="728667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            Дорогие мамы и папы,                      бабушки и дедушки!</a:t>
            </a:r>
          </a:p>
          <a:p>
            <a:endParaRPr lang="ru-RU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В этом альбоме собраны специально подобранные задания и упражнения на развитие мелкой моторики по теме «Зима».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Изучив альбом, Вы узнаете, что такое мелкая моторика, и как выполнять упражнения, направленные на развитие мелкой моторики.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 Выполнение заданий, предложенных в альбоме, будет способствовать развитию мелкой моторики, внимания, памяти, речи, зрительно-двигательной координации и творческих способностей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. 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28604"/>
            <a:ext cx="914400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Дорогие мамы и папы,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бабушки и дедушки!</a:t>
            </a:r>
          </a:p>
          <a:p>
            <a:endParaRPr lang="ru-RU" dirty="0" smtClean="0"/>
          </a:p>
          <a:p>
            <a:pPr marL="540000" algn="just">
              <a:lnSpc>
                <a:spcPct val="150000"/>
              </a:lnSpc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Сегодня мы рассмотрим, что такое межполушарные связи, </a:t>
            </a:r>
          </a:p>
          <a:p>
            <a:pPr marL="540000" algn="just">
              <a:lnSpc>
                <a:spcPct val="150000"/>
              </a:lnSpc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какую роль они играют в развитии речи. Вашему вниманию будет </a:t>
            </a:r>
          </a:p>
          <a:p>
            <a:pPr marL="540000" algn="just">
              <a:lnSpc>
                <a:spcPct val="150000"/>
              </a:lnSpc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предложен комплекс упражнений и заданий на развитие </a:t>
            </a:r>
          </a:p>
          <a:p>
            <a:pPr marL="540000" algn="just">
              <a:lnSpc>
                <a:spcPct val="150000"/>
              </a:lnSpc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межполушарных связей, который легко применять в свободное </a:t>
            </a:r>
          </a:p>
          <a:p>
            <a:pPr marL="540000" algn="just">
              <a:lnSpc>
                <a:spcPct val="150000"/>
              </a:lnSpc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время и в домашних условиях.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1028" name="Picture 4" descr="https://ds04.infourok.ru/uploads/ex/06fe/000c0165-73b6e017/img1.jpg"/>
          <p:cNvPicPr>
            <a:picLocks noChangeAspect="1" noChangeArrowheads="1"/>
          </p:cNvPicPr>
          <p:nvPr/>
        </p:nvPicPr>
        <p:blipFill>
          <a:blip r:embed="rId2"/>
          <a:srcRect l="21736" t="30278" r="28264" b="5139"/>
          <a:stretch>
            <a:fillRect/>
          </a:stretch>
        </p:blipFill>
        <p:spPr bwMode="auto">
          <a:xfrm>
            <a:off x="4572000" y="4000480"/>
            <a:ext cx="2949698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Межполушарные связи — что это такое?</a:t>
            </a:r>
          </a:p>
          <a:p>
            <a:pPr algn="ctr"/>
            <a:endParaRPr lang="ru-RU" dirty="0" smtClean="0"/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Человеческий мозг состоит, как известно, из правого и левого полушарий. Каждое из них отвечает за разные функции. Левое — за логическое мышление, анализ, способности к математике, речь. Правое — за умение планировать, образное мышление,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креативность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восприятие информации на слух. Для правильной работы мозга оба полушария должны быть равноценно развиты.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Функции межполушарных связей: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эмоциональная устойчивость к негативным факторам;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координация движений;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успешное усвоение информации и ее анализ.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Когда связь между полушариями головного мозга слаба, ведущую роль берет на себя сильное, следовательно, функциональность другого блокируется. Это приводит к тому, что ребенок испытывает дезориентацию в пространстве, ему трудно дается обучение письму и чтению, нарушаются зрительное и слуховое восприятие, возможно неадекватное эмоциональное реагирование на различные жизненные ситуации.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-79653"/>
            <a:ext cx="871543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Для чего развивать межполушарные связи и как это делать?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Для развития используют специальные упражнения и игры, которые задействуют работу обоих полушарий. Это называется мозговой гимнастикой, достаточно нескольких минут занятий в день. 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взаимодействие мозговых полушарий положительным образом влияют: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пальчиковая гимнастика;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упражнения;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самомассаж;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дыхательные упражнения;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дидактические задания;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творчество;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прослушивание классических музыкальных композиций;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логоритмика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Важно понимать, что чем лучше развито взаимодействие между полушариями мозга, тем проще ребенок будет обучаться новому, лучше выстраивать взаимоотношения с людьми.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214290"/>
            <a:ext cx="835824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Дыхательтные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упражнения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«Шарик».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эффективности выполнения дыхательных упражнений достигается благодаря использованию образного представления, подключения воображения, так хорошо развитого у детей. Например, возможен образ желтого или оранжевого теплого шарика, расположенного в животе (соответственно надувающегося и сдувающегося в ритме дыхания). Ребенку также предлагается вокализировать на выдохе,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пропевая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отдельные звуки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(а, о, у,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их сочетания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переходит в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с, о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в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в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т. п.).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«Ветер».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медленном выдохе пальцем или всей ладонью прерывать воздушную струю так, чтобы получился звук ветра, клич индейца, свист птицы.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25391" t="33333" r="35156" b="28472"/>
          <a:stretch>
            <a:fillRect/>
          </a:stretch>
        </p:blipFill>
        <p:spPr bwMode="auto">
          <a:xfrm rot="16200000">
            <a:off x="3547902" y="3460729"/>
            <a:ext cx="1779680" cy="214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yoga-in-greece.ru/wp-content/uploads/2/a/8/2a8b9d9da89aeeb8b676d4d9d378831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753600" cy="7143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xn--e1agmcpambllm.xn--p1ai/wp-content/uploads/2021/08/1-%D0%94%D1%8B%D1%85%D0%B0%D1%82%D0%B5%D0%BB%D1%8C%D0%BD%D1%8B%D0%B5-%D1%83%D0%BF%D1%80%D0%B0%D0%B6%D0%BD%D0%B5%D0%BD%D0%B8%D1%8F-%D0%B4%D0%BB%D1%8F-%D0%B4%D0%B5%D1%82%D0%B5%D0%B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yoga-in-greece.ru/wp-content/uploads/0/1/4/01413367f49184a6937b77c6cb0ac197.jpeg"/>
          <p:cNvPicPr>
            <a:picLocks noChangeAspect="1" noChangeArrowheads="1"/>
          </p:cNvPicPr>
          <p:nvPr/>
        </p:nvPicPr>
        <p:blipFill>
          <a:blip r:embed="rId2"/>
          <a:srcRect l="6107" r="6107"/>
          <a:stretch>
            <a:fillRect/>
          </a:stretch>
        </p:blipFill>
        <p:spPr bwMode="auto">
          <a:xfrm>
            <a:off x="571472" y="0"/>
            <a:ext cx="821537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428604"/>
            <a:ext cx="7962678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Кинезеологические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упражнения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комплекс движений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позволяющих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активизировать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межполушарное взаимодействие.</a:t>
            </a:r>
          </a:p>
          <a:p>
            <a:pPr algn="just">
              <a:lnSpc>
                <a:spcPct val="150000"/>
              </a:lnSpc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упражнения развивают мозолистое тело,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повышают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стрессоустойчивость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синхронизируют работу полушарий,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улучшают мыслительную деятельность, мелкую и крупную моторику,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способствуют улучшению памяти и внимания, облегчают процесс чтения и письма,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формируют пространственные представления, снижают утомляемость, повышают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способность к произвольному контролю.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722</Words>
  <Application>Microsoft Office PowerPoint</Application>
  <PresentationFormat>Экран (4:3)</PresentationFormat>
  <Paragraphs>110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МБОУ ОШ №2 города Тюмени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ОШ №2 города Тюмени</dc:title>
  <dc:creator>User</dc:creator>
  <cp:lastModifiedBy>2021</cp:lastModifiedBy>
  <cp:revision>39</cp:revision>
  <dcterms:created xsi:type="dcterms:W3CDTF">2022-05-09T14:49:20Z</dcterms:created>
  <dcterms:modified xsi:type="dcterms:W3CDTF">2022-05-12T09:06:30Z</dcterms:modified>
</cp:coreProperties>
</file>