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73" r:id="rId4"/>
    <p:sldId id="279" r:id="rId5"/>
    <p:sldId id="272" r:id="rId6"/>
    <p:sldId id="283" r:id="rId7"/>
    <p:sldId id="286" r:id="rId8"/>
    <p:sldId id="284" r:id="rId9"/>
    <p:sldId id="288" r:id="rId10"/>
    <p:sldId id="289" r:id="rId11"/>
    <p:sldId id="293" r:id="rId12"/>
    <p:sldId id="294" r:id="rId13"/>
    <p:sldId id="299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5C11-0431-46E7-B939-C26D2B396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3136-3B71-468F-B2BA-FFDA9BBBF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306-C0A3-4F64-BBB2-39F778604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2C52-7209-4BE6-B012-541218BF8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BF45-3EDB-41C8-A86F-8FCD423C9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3AD-DDD2-4F02-802B-E5FA0B33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61C8-C13C-45C5-BC65-E1DFE5E45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773-1178-4F2E-9F45-CCAAAA008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6598-DDD1-4370-8D8C-14CCE3CB9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6F1-F29C-4699-916F-76E273E94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7E29-DE67-4E76-810F-2F32DA5E1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D95A-60C0-49FD-B223-E04B90369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2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693-56D6-4725-BFEE-14767952E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13EB-5306-4682-A798-DCEB908231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CBA-A522-4832-8A5F-3E19FE9B5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C8CD-C6C2-40BA-81C5-F98446198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0E6-C141-4999-A7AC-C4064A6A5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DB9-A9D9-4C68-918E-C4D21B8B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495-4B25-4A67-8585-71753BD4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AF-476C-45B8-92B1-714E36F45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C9-EA6C-4061-9ACC-8E8CE972E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D069-4AB7-45EC-9191-D532C883A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45C-60AA-4FE3-A6B5-BFD3D80EA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D51-A30F-4BED-907F-679EA5A031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4E07-2C2C-4475-9951-CD9A99319B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681-BDFD-4FC7-AEB8-5301CCC17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0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3C9-33D3-464E-946F-C986AED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67E6-68E2-4E84-A133-E80DCE0D1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0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7FC3-2FA9-422D-87FC-B4786F756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4FC-F630-48CC-ACD0-F3D74873E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7829-6A47-46C6-825D-A891B4D67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17AC-B7FF-485A-AF4B-9E508D204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2144-E2EC-4C9D-9387-9EBBFD860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B0F5-410B-4024-8851-5A4F2BE3F0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97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005B-4470-49DB-8712-B748A0D3A1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E01D-8918-42A3-A9D1-90DEBFC81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4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FC45-6FE5-40AB-BFF6-CDD43AD9EF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2219-2214-4DA5-A79A-CB6BE9589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57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5F3D-FC90-4DD8-B6BB-E0665EED6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BEC6-A74D-45A2-B31A-F63708949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C437-F284-4E3C-8BE6-E0715E42E2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7F1F-BAE7-43B8-900A-6BEFC481B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EC12-85F2-4E78-B0E9-00A39DCAD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4F61-C0A7-4383-A655-89980E8CE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3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4F01-4876-43AA-8950-488EEE27E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0C0-771B-4E35-986D-1FFDE896D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84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5088-EF2E-4B46-BC78-398836705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381-C2EF-4AF5-A4ED-5CEE9365B2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6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ED0A-3607-45CF-ACE7-7C7AAF2D5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850E-78A1-47E4-832E-2424DCCEB1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68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BFA-4AAF-4A2F-A309-C81D8DFF8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BFD1-3993-491C-B7DF-8017894EC7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E457-DFC0-46E3-ACF8-2287A89F4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6A15-F670-4642-8E4B-F6DECD008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790-30AC-42E4-9848-E80CA4E0DA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1A5A-5032-43F7-B421-9BAE7B11A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BAB3-2359-4478-B6A4-F93AB5980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9ACF-498B-41E0-8DB3-9F8EFA90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E82-D283-4F56-B2BD-FAC56B9C3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8ACE-52E4-4FFD-AA9F-792EDD0F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34C-0681-48DB-8C2B-0842594B6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CCE-B569-4FA2-9D39-1DE264B77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C6F6-F2FE-406B-8446-251941F0D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D-9530-43A4-B6FE-90F7EDD90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E819-4F60-4F36-9FB7-7B2D4866F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F99-300E-4268-A7BD-5245893BA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4286-5810-4D64-9A3B-AE601C5E0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9CB1B-2F66-49DE-B536-2D3E6EF25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63269-11A9-4C86-B1A9-DEFCA8861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7567A1-44E6-46A4-8992-766C108493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81715-35B7-4679-AC48-10577D7788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844824"/>
            <a:ext cx="5600094" cy="2084242"/>
          </a:xfrm>
        </p:spPr>
        <p:txBody>
          <a:bodyPr/>
          <a:lstStyle/>
          <a:p>
            <a:r>
              <a:rPr lang="ru-RU" sz="3200" dirty="0"/>
              <a:t> Рекомендации дефектолога педагогам по взаимодействию  с семьёй, воспитывающей ребёнка с ОВЗ.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79462-4041-4DFA-B208-6B66248A8E0E}"/>
              </a:ext>
            </a:extLst>
          </p:cNvPr>
          <p:cNvSpPr txBox="1"/>
          <p:nvPr/>
        </p:nvSpPr>
        <p:spPr>
          <a:xfrm>
            <a:off x="3059832" y="501317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ОШ №2</a:t>
            </a:r>
          </a:p>
          <a:p>
            <a:pPr algn="ctr"/>
            <a:r>
              <a:rPr lang="ru-RU" dirty="0"/>
              <a:t>Учитель-дефектолог:  Каренеева Л.Н. </a:t>
            </a:r>
          </a:p>
          <a:p>
            <a:pPr algn="ctr"/>
            <a:r>
              <a:rPr lang="ru-RU" dirty="0"/>
              <a:t>города Тюмени</a:t>
            </a:r>
          </a:p>
        </p:txBody>
      </p:sp>
    </p:spTree>
    <p:extLst>
      <p:ext uri="{BB962C8B-B14F-4D97-AF65-F5344CB8AC3E}">
        <p14:creationId xmlns:p14="http://schemas.microsoft.com/office/powerpoint/2010/main" val="108069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5776" y="608515"/>
            <a:ext cx="3672408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92696"/>
            <a:ext cx="3232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a typeface="Calibri"/>
              </a:rPr>
              <a:t>  Практикумы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35267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это форма выработки у родителей педагогических умений по воспитанию детей, эффективному решению возникающих педагогических ситуаций, своеобразная тренировка педагогического мышления родителей.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7021"/>
            <a:ext cx="2195736" cy="219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29"/>
            <a:ext cx="2027039" cy="22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32654" y="361458"/>
            <a:ext cx="5112568" cy="125688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405"/>
            <a:ext cx="1010830" cy="16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" y="501185"/>
            <a:ext cx="1206757" cy="12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0524" y="332656"/>
            <a:ext cx="5880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Классные </a:t>
            </a:r>
          </a:p>
          <a:p>
            <a:pPr algn="ctr"/>
            <a:r>
              <a:rPr lang="ru-RU" sz="3600" b="1" dirty="0"/>
              <a:t>родительские собрания 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267" y="2924944"/>
            <a:ext cx="7789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Возрастные особенности детей с ОВЗ»,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«Режим дня школьника», с чётом индивидуальных особенностей.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Проблемы адаптационного периода обучающихся».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«Игра в обучении ребенка», «Развитие мелкой и общей моторики»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«Ребенок и природа» и др.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В начале года проводятся собрания для родителей вновь поступивших детей, их знакомят с общей организацией учебного, воспитательного  и коррекционно-развивающего обучения в школе.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1752" y="1618338"/>
            <a:ext cx="6475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Тематика </a:t>
            </a:r>
            <a:r>
              <a:rPr lang="ru-RU" sz="2400" dirty="0"/>
              <a:t>собраний </a:t>
            </a:r>
          </a:p>
          <a:p>
            <a:pPr algn="ctr"/>
            <a:r>
              <a:rPr lang="ru-RU" sz="2400" dirty="0"/>
              <a:t>должна быть разнообразной, интересной и актуальной для родителей, например: </a:t>
            </a:r>
          </a:p>
        </p:txBody>
      </p:sp>
    </p:spTree>
    <p:extLst>
      <p:ext uri="{BB962C8B-B14F-4D97-AF65-F5344CB8AC3E}">
        <p14:creationId xmlns:p14="http://schemas.microsoft.com/office/powerpoint/2010/main" val="9484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160" y="1340768"/>
            <a:ext cx="52565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Все индивидуальные, групповые и коллективные формы работы с родителями призваны наладить взаимодействие между школой и семьей, повысить эффективность процесса обучения и воспитания детей с нарушениями интеллекта в семье и школе.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Заключение</a:t>
            </a:r>
          </a:p>
        </p:txBody>
      </p:sp>
      <p:pic>
        <p:nvPicPr>
          <p:cNvPr id="8" name="Picture 2" descr="Картинки по запросу &quot;ДЕТИ С ОВЗ&quot;">
            <a:extLst>
              <a:ext uri="{FF2B5EF4-FFF2-40B4-BE49-F238E27FC236}">
                <a16:creationId xmlns:a16="http://schemas.microsoft.com/office/drawing/2014/main" id="{32E9AB89-431F-467F-AB82-9002C95E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40" y="1853571"/>
            <a:ext cx="3096344" cy="26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8680"/>
            <a:ext cx="756084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dirty="0"/>
              <a:t>   </a:t>
            </a: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476672"/>
            <a:ext cx="7344816" cy="143944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Старый школьный афоризм гласит: </a:t>
            </a:r>
            <a:b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«Самое сложное в работе с детьми – </a:t>
            </a:r>
            <a:b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это работа с их родителями».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0058" y="2492896"/>
            <a:ext cx="7671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Главными задачами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prstClr val="black"/>
                </a:solidFill>
              </a:rPr>
              <a:t>Педагогов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 специалистов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этом направлении являются: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способствование  единению,  установлению взаимоотношений родителей, педагогов и детей,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созданию комфортных условий для ребенка в </a:t>
            </a:r>
            <a:r>
              <a:rPr lang="ru-RU" sz="2400" kern="0" dirty="0">
                <a:solidFill>
                  <a:prstClr val="black"/>
                </a:solidFill>
              </a:rPr>
              <a:t>школе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 также всестороннее систематическое изучение семьи, особенностей и условий воспитания ребенка.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4420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умник 1 без т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71427"/>
            <a:ext cx="1378231" cy="15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665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Основные направления сотрудничества 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ru-RU" sz="3200" b="1" kern="0" dirty="0">
                <a:solidFill>
                  <a:prstClr val="black"/>
                </a:solidFill>
                <a:ea typeface="+mj-ea"/>
                <a:cs typeface="+mj-cs"/>
              </a:rPr>
              <a:t>педагогов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и специалистов   с родителями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5695" y="2066468"/>
            <a:ext cx="2448273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Психолого-педагогическое просвещение родителей 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4049" y="2002837"/>
            <a:ext cx="2880320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Вовлечение родителей в учебно- воспитательный процесс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711763" y="1332122"/>
            <a:ext cx="432048" cy="4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03003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7747" y="2606779"/>
            <a:ext cx="2576061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Индивидуальные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15358" y="2624426"/>
            <a:ext cx="2481235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Групповые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70457" y="2599274"/>
            <a:ext cx="3002807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Коллективные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696549">
            <a:off x="2699793" y="1109412"/>
            <a:ext cx="432048" cy="1810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6" y="1565960"/>
            <a:ext cx="493713" cy="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8576" y="188640"/>
            <a:ext cx="5721289" cy="122413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 pitchFamily="34" charset="0"/>
                <a:ea typeface="Calibri"/>
                <a:cs typeface="Calibri" pitchFamily="34" charset="0"/>
              </a:rPr>
              <a:t>Формы связи школы и семьи</a:t>
            </a:r>
            <a:r>
              <a:rPr lang="ru-RU" sz="32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 rot="6730333" flipH="1" flipV="1">
            <a:off x="5635467" y="1010682"/>
            <a:ext cx="469981" cy="1990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8274" y="3345769"/>
            <a:ext cx="2576061" cy="327095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посещение на дому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приглашение в школу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индивидуальные консультации педагога, специалиста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31840" y="3384751"/>
            <a:ext cx="2448273" cy="323197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родительский лекторий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тематические консультации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классные детские мероприятия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родительские вечера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8" y="3306790"/>
            <a:ext cx="300280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12160" y="3306790"/>
            <a:ext cx="27119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классные родительские собрания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общешкольные родительские собрания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дни открытых дверей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концерты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выставки учебных работ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творческие отчеты</a:t>
            </a:r>
          </a:p>
        </p:txBody>
      </p:sp>
    </p:spTree>
    <p:extLst>
      <p:ext uri="{BB962C8B-B14F-4D97-AF65-F5344CB8AC3E}">
        <p14:creationId xmlns:p14="http://schemas.microsoft.com/office/powerpoint/2010/main" val="19215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20160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Индивидуальные формы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5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4488475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48680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a typeface="Calibri"/>
              </a:rPr>
              <a:t>Посещение семьи</a:t>
            </a:r>
            <a:r>
              <a:rPr lang="ru-RU" sz="4000" dirty="0">
                <a:ea typeface="Calibri"/>
              </a:rPr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7258"/>
            <a:ext cx="7344816" cy="512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Эффективная </a:t>
            </a:r>
            <a:r>
              <a:rPr lang="ru-RU" sz="2200" i="1" dirty="0">
                <a:latin typeface="Calibri" pitchFamily="34" charset="0"/>
                <a:ea typeface="Calibri"/>
                <a:cs typeface="Calibri" pitchFamily="34" charset="0"/>
              </a:rPr>
              <a:t>форма индивидуальной работы педагога с родителями.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При посещении семьи происходит знакомство с условиями жизни ученика.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Педагог беседует с родителями о характере, интересах и склонностях ребенка, об отношении к родителям, к школе, информирует родителей об успехах их ребенка, дает советы по организации выполнения домашних заданий и т.д.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После посещения на дому педагог обычно заполняет акт обследования жилищно-бытовых условий обучающегося.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09" y="3789040"/>
            <a:ext cx="1027597" cy="195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5318253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0" y="1340768"/>
            <a:ext cx="7776864" cy="49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988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Родители приглашаются в том случае, когда надо поделиться радостной новостью, например, ребенок овладел тем учебным материалом, который ему долго не давался.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Нужно стараться не приглашать родителей в школу для того, чтобы нажаловаться на плохое поведение ребенка или низкую успеваемость.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Подобные приглашения вызывают у родителей негативное отношение к школе.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76672"/>
            <a:ext cx="5246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Приглашение в школу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1955481" cy="54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5126157"/>
            <a:ext cx="1036637" cy="5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9631" y="382755"/>
            <a:ext cx="5636706" cy="12013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66967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Консультации проводятся для того, чтобы преодолеть беспокойство родителей, боязнь разговора о своем ребенке.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Они способствуют созданию хорошего контакта между родителями и педагогами, специалистами.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Консультации проводятся по мере необходимости, часто по инициативе родителей или специалистов.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В процессе бесед с родителями в неофициальной обстановке выясняются необходимые для профессиональной работы сведения (особенности здоровья ребенка; его увлечения, интересы; поведенческие реакции; особенности характера; мотивации учения и т.д.).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2857" y="260648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Индивидуальные консультации, беседы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844824"/>
            <a:ext cx="12424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120160" cy="1470025"/>
          </a:xfrm>
        </p:spPr>
        <p:txBody>
          <a:bodyPr/>
          <a:lstStyle/>
          <a:p>
            <a:pPr indent="630555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Групповые и коллективные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формы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7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520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Monotype Corsiva</vt:lpstr>
      <vt:lpstr>Wingdings</vt:lpstr>
      <vt:lpstr>3_Тема Office</vt:lpstr>
      <vt:lpstr>4_Тема Office</vt:lpstr>
      <vt:lpstr>5_Тема Office</vt:lpstr>
      <vt:lpstr> Рекомендации дефектолога педагогам по взаимодействию  с семьёй, воспитывающей ребёнка с ОВЗ. </vt:lpstr>
      <vt:lpstr>Презентация PowerPoint</vt:lpstr>
      <vt:lpstr>Презентация PowerPoint</vt:lpstr>
      <vt:lpstr>Презентация PowerPoint</vt:lpstr>
      <vt:lpstr>Индивидуальные формы </vt:lpstr>
      <vt:lpstr>Презентация PowerPoint</vt:lpstr>
      <vt:lpstr>Презентация PowerPoint</vt:lpstr>
      <vt:lpstr>Презентация PowerPoint</vt:lpstr>
      <vt:lpstr>Групповые и коллективные  формы  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обучающихся</dc:title>
  <dc:creator>Владелец</dc:creator>
  <cp:lastModifiedBy>Людмила Каренеева</cp:lastModifiedBy>
  <cp:revision>65</cp:revision>
  <dcterms:created xsi:type="dcterms:W3CDTF">2012-03-21T16:16:48Z</dcterms:created>
  <dcterms:modified xsi:type="dcterms:W3CDTF">2022-12-08T06:24:19Z</dcterms:modified>
</cp:coreProperties>
</file>