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605"/>
    <a:srgbClr val="CC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15.02.2024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700809"/>
            <a:ext cx="6192688" cy="1899642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solidFill>
                  <a:srgbClr val="CC3300"/>
                </a:solidFill>
              </a:rPr>
              <a:t>Рекомендации для детей и родителей, направленные на коррекцию </a:t>
            </a:r>
            <a:r>
              <a:rPr lang="ru-RU" sz="3200" dirty="0" err="1" smtClean="0">
                <a:solidFill>
                  <a:srgbClr val="CC3300"/>
                </a:solidFill>
              </a:rPr>
              <a:t>дисграфии</a:t>
            </a:r>
            <a:r>
              <a:rPr lang="ru-RU" sz="3200" dirty="0" smtClean="0">
                <a:solidFill>
                  <a:srgbClr val="CC3300"/>
                </a:solidFill>
              </a:rPr>
              <a:t> на почве нарушений языкового анализа и синтеза</a:t>
            </a:r>
            <a:br>
              <a:rPr lang="ru-RU" sz="3200" dirty="0" smtClean="0">
                <a:solidFill>
                  <a:srgbClr val="CC3300"/>
                </a:solidFill>
              </a:rPr>
            </a:br>
            <a:r>
              <a:rPr lang="ru-RU" sz="3200" dirty="0" smtClean="0">
                <a:solidFill>
                  <a:srgbClr val="CC3300"/>
                </a:solidFill>
              </a:rPr>
              <a:t>(</a:t>
            </a:r>
            <a:r>
              <a:rPr lang="ru-RU" sz="2800" dirty="0" smtClean="0">
                <a:solidFill>
                  <a:srgbClr val="CC3300"/>
                </a:solidFill>
              </a:rPr>
              <a:t>для обучающихся среднего звена</a:t>
            </a:r>
            <a:r>
              <a:rPr lang="ru-RU" sz="3200" dirty="0" smtClean="0">
                <a:solidFill>
                  <a:srgbClr val="CC3300"/>
                </a:solidFill>
              </a:rPr>
              <a:t>)</a:t>
            </a:r>
            <a:endParaRPr lang="ru-RU" sz="3200" dirty="0">
              <a:solidFill>
                <a:srgbClr val="CC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152128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Учитель – логопед МБОУ ОШ №2 города Тюмени: Григорьева О.Н.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46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rgbClr val="C00000"/>
                </a:solidFill>
              </a:rPr>
              <a:t>2. Как что может называться?</a:t>
            </a:r>
            <a:br>
              <a:rPr lang="ru-RU" sz="3200" dirty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Образец: часы на стене — настенные часы.</a:t>
            </a:r>
          </a:p>
          <a:p>
            <a:r>
              <a:rPr lang="ru-RU" dirty="0"/>
              <a:t>переход под землёй____________________</a:t>
            </a:r>
          </a:p>
          <a:p>
            <a:r>
              <a:rPr lang="ru-RU" dirty="0"/>
              <a:t>камни под водой______________________</a:t>
            </a:r>
          </a:p>
          <a:p>
            <a:r>
              <a:rPr lang="ru-RU" dirty="0"/>
              <a:t>час перед рассветом____________________</a:t>
            </a:r>
          </a:p>
          <a:p>
            <a:r>
              <a:rPr lang="ru-RU" dirty="0"/>
              <a:t>повязка на рукаве_____________________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61048"/>
            <a:ext cx="6858645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6613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Упражнения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340768"/>
            <a:ext cx="7920881" cy="489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5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C00000"/>
                </a:solidFill>
              </a:rPr>
              <a:t>6. Подумай, какие здесь приставки?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208823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23928" y="2828836"/>
            <a:ext cx="29340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... звенел в школе звонок.</a:t>
            </a:r>
          </a:p>
          <a:p>
            <a:r>
              <a:rPr lang="ru-RU" dirty="0"/>
              <a:t>Дети  ... шли из класса.</a:t>
            </a:r>
          </a:p>
          <a:p>
            <a:r>
              <a:rPr lang="ru-RU" dirty="0"/>
              <a:t>Лена    ... шла за Светой в сад. /</a:t>
            </a:r>
          </a:p>
          <a:p>
            <a:r>
              <a:rPr lang="ru-RU" dirty="0"/>
              <a:t>Дети ... шли из школы и ... шли домой.</a:t>
            </a:r>
          </a:p>
        </p:txBody>
      </p:sp>
    </p:spTree>
    <p:extLst>
      <p:ext uri="{BB962C8B-B14F-4D97-AF65-F5344CB8AC3E}">
        <p14:creationId xmlns:p14="http://schemas.microsoft.com/office/powerpoint/2010/main" val="115144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7. </a:t>
            </a:r>
            <a:r>
              <a:rPr lang="ru-RU" sz="3200" dirty="0">
                <a:solidFill>
                  <a:srgbClr val="C00000"/>
                </a:solidFill>
              </a:rPr>
              <a:t>Составь слова при помощи одной приставки.</a:t>
            </a:r>
            <a:br>
              <a:rPr lang="ru-RU" sz="3200" dirty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488831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33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Суффикс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7560840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46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Упражнения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	Запиши слова парами, убрав в них суффикс.</a:t>
            </a:r>
          </a:p>
          <a:p>
            <a:r>
              <a:rPr lang="ru-RU" dirty="0"/>
              <a:t> Образец: дырка. — дыра.</a:t>
            </a:r>
          </a:p>
          <a:p>
            <a:endParaRPr lang="ru-RU" dirty="0"/>
          </a:p>
          <a:p>
            <a:r>
              <a:rPr lang="ru-RU" dirty="0"/>
              <a:t>шляпка 			 дубок </a:t>
            </a:r>
          </a:p>
          <a:p>
            <a:r>
              <a:rPr lang="ru-RU" dirty="0"/>
              <a:t> кашка				 </a:t>
            </a:r>
            <a:r>
              <a:rPr lang="ru-RU" dirty="0" err="1"/>
              <a:t>подносик</a:t>
            </a:r>
            <a:endParaRPr lang="ru-RU" dirty="0"/>
          </a:p>
          <a:p>
            <a:r>
              <a:rPr lang="ru-RU" dirty="0"/>
              <a:t>листочек 			ключик </a:t>
            </a:r>
          </a:p>
          <a:p>
            <a:r>
              <a:rPr lang="ru-RU" dirty="0"/>
              <a:t>городок 			 пожарник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36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Желаю успехов!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0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</p:spPr>
        <p:txBody>
          <a:bodyPr/>
          <a:lstStyle/>
          <a:p>
            <a:pPr algn="ctr"/>
            <a:r>
              <a:rPr lang="ru-RU" sz="3200" dirty="0" err="1">
                <a:solidFill>
                  <a:srgbClr val="CC3300"/>
                </a:solidFill>
              </a:rPr>
              <a:t>Д</a:t>
            </a:r>
            <a:r>
              <a:rPr lang="ru-RU" sz="3200" dirty="0" err="1" smtClean="0">
                <a:solidFill>
                  <a:srgbClr val="CC3300"/>
                </a:solidFill>
              </a:rPr>
              <a:t>исграфия</a:t>
            </a:r>
            <a:r>
              <a:rPr lang="ru-RU" sz="3200" dirty="0" smtClean="0">
                <a:solidFill>
                  <a:srgbClr val="CC3300"/>
                </a:solidFill>
              </a:rPr>
              <a:t> </a:t>
            </a:r>
            <a:r>
              <a:rPr lang="ru-RU" sz="3200" dirty="0">
                <a:solidFill>
                  <a:srgbClr val="CC3300"/>
                </a:solidFill>
              </a:rPr>
              <a:t>на почве нарушений языкового анализа и синтеза</a:t>
            </a:r>
            <a:endParaRPr lang="ru-RU" sz="3200" dirty="0"/>
          </a:p>
        </p:txBody>
      </p:sp>
      <p:pic>
        <p:nvPicPr>
          <p:cNvPr id="4" name="Picture 5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6" t="23867" r="3687" b="16678"/>
          <a:stretch/>
        </p:blipFill>
        <p:spPr bwMode="auto">
          <a:xfrm>
            <a:off x="0" y="1340768"/>
            <a:ext cx="8460432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953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Ряд упражнений, направленных на коррекцию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ru-RU" b="1" dirty="0">
                <a:solidFill>
                  <a:srgbClr val="070605"/>
                </a:solidFill>
              </a:rPr>
              <a:t>СОСТАВ СЛОВА</a:t>
            </a:r>
            <a:endParaRPr lang="ru-RU" dirty="0">
              <a:solidFill>
                <a:srgbClr val="070605"/>
              </a:solidFill>
            </a:endParaRPr>
          </a:p>
          <a:p>
            <a:pPr marL="114300" indent="0" algn="ctr">
              <a:buNone/>
            </a:pPr>
            <a:r>
              <a:rPr lang="ru-RU" b="1" i="1" dirty="0">
                <a:solidFill>
                  <a:srgbClr val="070605"/>
                </a:solidFill>
              </a:rPr>
              <a:t>Родственные и однокоренные слова</a:t>
            </a:r>
            <a:endParaRPr lang="ru-RU" dirty="0">
              <a:solidFill>
                <a:srgbClr val="070605"/>
              </a:solidFill>
            </a:endParaRPr>
          </a:p>
          <a:p>
            <a:pPr marL="114300" indent="0" algn="ctr">
              <a:buNone/>
            </a:pPr>
            <a:r>
              <a:rPr lang="ru-RU" b="1" dirty="0"/>
              <a:t>Корень </a:t>
            </a:r>
            <a:r>
              <a:rPr lang="ru-RU" b="1" dirty="0" smtClean="0"/>
              <a:t>слова</a:t>
            </a:r>
            <a:endParaRPr lang="ru-RU" dirty="0"/>
          </a:p>
          <a:p>
            <a:r>
              <a:rPr lang="ru-RU" dirty="0"/>
              <a:t>1. Ответь на вопрос: кто в слове самый главный? (</a:t>
            </a:r>
          </a:p>
          <a:p>
            <a:endParaRPr lang="ru-RU" dirty="0">
              <a:solidFill>
                <a:srgbClr val="070605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501008"/>
            <a:ext cx="614362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477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rgbClr val="C00000"/>
                </a:solidFill>
              </a:rPr>
              <a:t>2. Составь своё дерево с родственными словами, собери его листочки, подпиши корень.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1895238" cy="270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987824" y="2204864"/>
            <a:ext cx="1512168" cy="22322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привоз___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повозка__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воз______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возчик___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возить___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ИЗВОЗЧИК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039613"/>
            <a:ext cx="1872208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11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Упражнения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3, Прочитай слова и найди лишнее. Выдели корень у всех родственных слов.</a:t>
            </a:r>
          </a:p>
          <a:p>
            <a:r>
              <a:rPr lang="ru-RU" dirty="0"/>
              <a:t>• борьба, борец, воевать, бороться</a:t>
            </a:r>
          </a:p>
          <a:p>
            <a:r>
              <a:rPr lang="ru-RU" dirty="0"/>
              <a:t>• вражеский, враг, врать, вражда</a:t>
            </a:r>
          </a:p>
          <a:p>
            <a:r>
              <a:rPr lang="ru-RU" dirty="0"/>
              <a:t>•  смешной, смешно, смешить, мех</a:t>
            </a:r>
          </a:p>
          <a:p>
            <a:r>
              <a:rPr lang="ru-RU" dirty="0"/>
              <a:t>• ветер, вихрь, ветреный, безветрие</a:t>
            </a:r>
          </a:p>
          <a:p>
            <a:r>
              <a:rPr lang="ru-RU" dirty="0"/>
              <a:t>• учить, участок, учитель, </a:t>
            </a:r>
            <a:r>
              <a:rPr lang="ru-RU" dirty="0" smtClean="0"/>
              <a:t>изучать</a:t>
            </a:r>
          </a:p>
          <a:p>
            <a:endParaRPr lang="ru-RU" dirty="0"/>
          </a:p>
          <a:p>
            <a:r>
              <a:rPr lang="ru-RU" dirty="0"/>
              <a:t>4.  Сравни пары слов.</a:t>
            </a:r>
          </a:p>
          <a:p>
            <a:r>
              <a:rPr lang="ru-RU" dirty="0"/>
              <a:t>а)  гора — горе — горел	б) рисовал — рисовый	</a:t>
            </a:r>
          </a:p>
          <a:p>
            <a:r>
              <a:rPr lang="ru-RU" dirty="0"/>
              <a:t>в) вода — водитель		г) шипеть — шиповник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31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5. </a:t>
            </a:r>
            <a:r>
              <a:rPr lang="ru-RU" sz="3200" dirty="0">
                <a:solidFill>
                  <a:srgbClr val="C00000"/>
                </a:solidFill>
              </a:rPr>
              <a:t>Соедини слово с его корнем разным </a:t>
            </a:r>
            <a:r>
              <a:rPr lang="ru-RU" sz="3200" dirty="0" smtClean="0">
                <a:solidFill>
                  <a:srgbClr val="C00000"/>
                </a:solidFill>
              </a:rPr>
              <a:t>цветом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1076191" cy="24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0" y="2136339"/>
            <a:ext cx="2286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носик</a:t>
            </a:r>
            <a:endParaRPr lang="ru-RU" dirty="0"/>
          </a:p>
          <a:p>
            <a:r>
              <a:rPr lang="ru-RU" b="1" dirty="0"/>
              <a:t>снежок</a:t>
            </a:r>
            <a:endParaRPr lang="ru-RU" dirty="0"/>
          </a:p>
          <a:p>
            <a:r>
              <a:rPr lang="ru-RU" b="1" dirty="0"/>
              <a:t>нежность</a:t>
            </a:r>
            <a:endParaRPr lang="ru-RU" dirty="0"/>
          </a:p>
          <a:p>
            <a:r>
              <a:rPr lang="ru-RU" b="1" dirty="0"/>
              <a:t>норка</a:t>
            </a:r>
            <a:endParaRPr lang="ru-RU" dirty="0"/>
          </a:p>
          <a:p>
            <a:r>
              <a:rPr lang="ru-RU" b="1" dirty="0"/>
              <a:t>носки</a:t>
            </a:r>
            <a:endParaRPr lang="ru-RU" dirty="0"/>
          </a:p>
          <a:p>
            <a:r>
              <a:rPr lang="ru-RU" b="1" dirty="0"/>
              <a:t>носить</a:t>
            </a:r>
            <a:endParaRPr lang="ru-RU" dirty="0"/>
          </a:p>
          <a:p>
            <a:r>
              <a:rPr lang="ru-RU" b="1" dirty="0"/>
              <a:t>снежный</a:t>
            </a:r>
            <a:endParaRPr lang="ru-RU" dirty="0"/>
          </a:p>
          <a:p>
            <a:r>
              <a:rPr lang="ru-RU" b="1" dirty="0"/>
              <a:t>снегоход</a:t>
            </a:r>
            <a:endParaRPr lang="ru-RU" dirty="0"/>
          </a:p>
          <a:p>
            <a:r>
              <a:rPr lang="ru-RU" b="1" dirty="0"/>
              <a:t>сильный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94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6. </a:t>
            </a:r>
            <a:r>
              <a:rPr lang="ru-RU" sz="3200" dirty="0" smtClean="0">
                <a:solidFill>
                  <a:srgbClr val="C00000"/>
                </a:solidFill>
              </a:rPr>
              <a:t>Рассмотри </a:t>
            </a:r>
            <a:r>
              <a:rPr lang="ru-RU" sz="3200" dirty="0">
                <a:solidFill>
                  <a:srgbClr val="C00000"/>
                </a:solidFill>
              </a:rPr>
              <a:t>картинку и выпиши все родственные слова. Выдели </a:t>
            </a:r>
            <a:r>
              <a:rPr lang="ru-RU" sz="3200" dirty="0" smtClean="0">
                <a:solidFill>
                  <a:srgbClr val="C00000"/>
                </a:solidFill>
              </a:rPr>
              <a:t>корень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27280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85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C00000"/>
                </a:solidFill>
              </a:rPr>
              <a:t>7</a:t>
            </a:r>
            <a:r>
              <a:rPr lang="ru-RU" sz="3200" dirty="0" smtClean="0">
                <a:solidFill>
                  <a:srgbClr val="C00000"/>
                </a:solidFill>
              </a:rPr>
              <a:t>. </a:t>
            </a:r>
            <a:r>
              <a:rPr lang="ru-RU" sz="3200" dirty="0">
                <a:solidFill>
                  <a:srgbClr val="C00000"/>
                </a:solidFill>
              </a:rPr>
              <a:t>Подбери родственные слова по </a:t>
            </a:r>
            <a:r>
              <a:rPr lang="ru-RU" sz="3200" dirty="0" smtClean="0">
                <a:solidFill>
                  <a:srgbClr val="C00000"/>
                </a:solidFill>
              </a:rPr>
              <a:t>схеме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555976"/>
          </a:xfrm>
        </p:spPr>
        <p:txBody>
          <a:bodyPr/>
          <a:lstStyle/>
          <a:p>
            <a:r>
              <a:rPr lang="ru-RU" dirty="0"/>
              <a:t>Образец: синий — синеть — синева.</a:t>
            </a:r>
          </a:p>
          <a:p>
            <a:r>
              <a:rPr lang="ru-RU" dirty="0"/>
              <a:t>голубой — ...__________________________</a:t>
            </a:r>
          </a:p>
          <a:p>
            <a:r>
              <a:rPr lang="ru-RU" dirty="0"/>
              <a:t>белый — ...   __________________________</a:t>
            </a:r>
          </a:p>
          <a:p>
            <a:r>
              <a:rPr lang="ru-RU" dirty="0"/>
              <a:t>чёрный --- ...__________________________</a:t>
            </a:r>
          </a:p>
          <a:p>
            <a:r>
              <a:rPr lang="ru-RU" dirty="0"/>
              <a:t>красный — ..._________________________</a:t>
            </a:r>
          </a:p>
          <a:p>
            <a:r>
              <a:rPr lang="ru-RU" dirty="0"/>
              <a:t>зелёный — ..._________________________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86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Приставка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dirty="0">
                <a:solidFill>
                  <a:srgbClr val="C00000"/>
                </a:solidFill>
              </a:rPr>
              <a:t>1. Определи действие по картинке</a:t>
            </a:r>
            <a:r>
              <a:rPr lang="ru-RU" dirty="0"/>
              <a:t>.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6"/>
            <a:ext cx="7632848" cy="324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3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68</TotalTime>
  <Words>311</Words>
  <Application>Microsoft Office PowerPoint</Application>
  <PresentationFormat>Экран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Соседство</vt:lpstr>
      <vt:lpstr>Рекомендации для детей и родителей, направленные на коррекцию дисграфии на почве нарушений языкового анализа и синтеза (для обучающихся среднего звена)</vt:lpstr>
      <vt:lpstr>Дисграфия на почве нарушений языкового анализа и синтеза</vt:lpstr>
      <vt:lpstr>Ряд упражнений, направленных на коррекцию</vt:lpstr>
      <vt:lpstr>2. Составь своё дерево с родственными словами, собери его листочки, подпиши корень.</vt:lpstr>
      <vt:lpstr>Упражнения</vt:lpstr>
      <vt:lpstr>5. Соедини слово с его корнем разным цветом</vt:lpstr>
      <vt:lpstr>6. Рассмотри картинку и выпиши все родственные слова. Выдели корень </vt:lpstr>
      <vt:lpstr>7. Подбери родственные слова по схеме </vt:lpstr>
      <vt:lpstr>Приставка 1. Определи действие по картинке.</vt:lpstr>
      <vt:lpstr>2. Как что может называться? </vt:lpstr>
      <vt:lpstr>Упражнения</vt:lpstr>
      <vt:lpstr>6. Подумай, какие здесь приставки?</vt:lpstr>
      <vt:lpstr>7. Составь слова при помощи одной приставки. </vt:lpstr>
      <vt:lpstr>Суффикс </vt:lpstr>
      <vt:lpstr>Упражнения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для родителей, направленные на коррекцию дисграфии на почве нарушений языкового анализа и синтеза</dc:title>
  <dc:creator>2021</dc:creator>
  <cp:lastModifiedBy>2021</cp:lastModifiedBy>
  <cp:revision>35</cp:revision>
  <dcterms:created xsi:type="dcterms:W3CDTF">2024-02-15T08:20:50Z</dcterms:created>
  <dcterms:modified xsi:type="dcterms:W3CDTF">2024-02-15T16:01:56Z</dcterms:modified>
</cp:coreProperties>
</file>