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17"/>
  </p:notesMasterIdLst>
  <p:sldIdLst>
    <p:sldId id="257" r:id="rId6"/>
    <p:sldId id="271" r:id="rId7"/>
    <p:sldId id="260" r:id="rId8"/>
    <p:sldId id="261" r:id="rId9"/>
    <p:sldId id="268" r:id="rId10"/>
    <p:sldId id="266" r:id="rId11"/>
    <p:sldId id="265" r:id="rId12"/>
    <p:sldId id="270" r:id="rId13"/>
    <p:sldId id="263" r:id="rId14"/>
    <p:sldId id="272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Школа-2" initials="Ш" lastIdx="2" clrIdx="0">
    <p:extLst>
      <p:ext uri="{19B8F6BF-5375-455C-9EA6-DF929625EA0E}">
        <p15:presenceInfo xmlns:p15="http://schemas.microsoft.com/office/powerpoint/2012/main" userId="Школа-2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FB697-FF68-4A30-AF6D-64DF1318A7AC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D26AA-A8EF-4974-BAD3-F8FA76C621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D26AA-A8EF-4974-BAD3-F8FA76C621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97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7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21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516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22B41C-E1D7-4780-8350-30950FBD3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8EAB5D-BFA3-4430-A3AB-E2D2A99ADC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DE45C8-98CF-47FE-B230-955BBF7F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FE554B1-0C6D-4941-A7CF-397BAB236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38F809-2F86-403C-8AA3-22205258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85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CEC724-4430-463C-A581-6DB2E0D6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B793035-8273-49D4-A056-671DD8EC8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F75C15-B691-403B-9FBA-1D6245419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16E404-78D5-49AE-BB72-E280DFCFF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2F3E44-549F-4E68-A39E-962C1DCA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0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2B4717-387E-4E8B-AAEA-5803B58BB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A7A2E8-8E87-4765-A5D6-6C7923FA6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70D5BD-301D-4518-BC3E-3C9C76C57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637130-1E56-45B4-B4F9-6619D525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DDB7FF-8452-432D-85BB-534E6808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84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AA03D3-C1CF-458E-8DAC-8ECACBA2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9D8AEAC-A9AB-41AE-AA27-9493027D6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1FB8DA0-9F25-4FF4-B679-0A049CB5A9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1BDFC02-C2C2-49A3-866F-BC22D0C0C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38792D8-9BAA-4357-8904-F57A8C1E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207DE8D-31FB-4A37-A507-BD23C686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2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67DD7A-0473-4E6A-A574-D6091D3E7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97014F-CFD6-49A8-94ED-CF000B3B8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4C425B2-3168-4778-921E-779F1E254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816322B-6FE7-4115-9207-B1E47ADC67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716C750-2724-435C-9A1C-FCB872D6C2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AB348A6-144D-4422-893A-0909B0461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40D4A9F-36F3-4411-BED0-4E52764D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FB49083-99DE-498C-BE87-A1AE4767D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25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8E3276-2608-40F2-B809-DBEB7DCC1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B53451B-7158-452A-80A5-9978BC66C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BD13AB3-262E-410A-9DC7-008300149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61D50E6-484A-4A23-BBBD-7E958DECF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612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CAC9257-DF74-4987-8EC8-BCF24BFA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9CDD19E-F476-4B3C-9603-9518A7E6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DA2FC0-0233-4D58-9B59-15B6C9ED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555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AD8FE5-BA41-4514-8C36-85EC5101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EC2D3A-C886-4883-A3B4-501E237B2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9FEF3B2-6E4E-46DE-AF97-604E37728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D43D09C-7E90-4A6E-90BD-9CB06160B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564A9C-EED3-492C-AF29-C8E603AB2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6993928-C6AD-46E6-B95B-ED12B255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73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053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488D4F-13CD-463B-9C66-AFF5CF69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1263E539-2C06-4E4E-B569-B71FEF280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6ED077B-0828-4203-8C83-73C55807D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B1D9ED4-15DA-4864-8920-C5CE32399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8512C1-9E69-48C4-9B3C-5360A2B8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3D34013-A211-4E0F-B295-277FD7ED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38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E1564-F61A-433C-BD98-F1307C41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357809A-8FF4-45A6-A230-1ED217D79C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FC4CE5-B4D5-408B-8809-C4290C7F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E72F75-F528-4519-9F15-FA3717CC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297BCA8-BC2A-48B1-B068-691C6669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A1583DB-8FE2-4BA7-BE03-68EA14F6F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A0A9777-2717-402D-9CBD-239FB8457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105D15B-F034-4498-9256-E90BE4DE9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4FAA40-A895-41E2-92F9-BCAE659B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2509B35-8915-40B3-8BE9-DC2565CA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11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5953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06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51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1733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86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285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508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44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675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3918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924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162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8B62C6-052B-4EB2-AE27-484BF3FAF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29B12B4-C840-4C2E-B55B-C3A281AF8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7A3119-BD43-49BB-95EB-1E3D738BB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446E8B-0DF2-4456-97F5-F6492163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322991-C575-489B-858F-06745009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785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AFF49A-2F1F-40CF-B060-B4F5245E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A7DE53-C99A-4DEA-B9C6-D11D90BA3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A2C4556-EE40-4981-9046-8DB6A30AB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08279F8-3C5F-466F-8775-40535C259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0C69FC-97FC-4C37-8AAB-30E384984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092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A9827B-832C-4C4E-BF87-D8AE6032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5AECDE-5000-4269-8923-26EA015A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D6C7B3-C543-42AE-8151-F6196494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9EB7AA-6763-4A6B-A1BB-19C5E6A7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909622-4734-4E90-BFE4-87192DDD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936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E8488C-45BA-449A-8D6F-48AB632BB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29D7467-A13A-4FBC-A2F8-DB77A01214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93F90F3-8E7D-47CA-87AD-090B5B162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3A16DD1-ACD6-40FD-8DCF-FDD6E1706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BED163-4E7E-4E01-B56B-89E4C132B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A02EB8C-7E6D-4FCF-B6BF-A98B1E26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430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BD279E1-B456-44EF-961F-5A4E833CF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76A73AA-DF19-4EC7-B1FF-204D0E9F5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1AF0990-9126-4BD7-B511-02C39C8445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1968DAE-7807-4147-87C5-BA8C262E5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5F4E370-4693-4215-B153-F6592AE70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9CDF8B77-8533-4B8E-97C1-20BAF7E1D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14EECC5-FB97-4594-9FEC-5F77C501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0B615BE-94F5-44CF-889E-19BFD6DE8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04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F5E591-BEE5-417C-A317-F79F9629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85143EA-B35C-4473-86C1-178DF1976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D22E183-8AAB-4BF0-955C-019C53C1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2B40F9D-7B24-4B3C-9FB5-81AAAD5D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203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635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64BD3B9-5AF6-404D-AE63-A5CD475E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65CD978-64EB-42B0-8376-AA005B1A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F3EFD42-8CB2-4E7E-A06C-C0D5239F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553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1C6127F-D78C-4723-A672-BBA7BC6F4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59F93B6-9E3E-47E1-920F-52F1436C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F44EC0C-DBB3-4C53-BBBC-CE9645227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236D1B-ECEA-44A3-B464-CC68A96D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5C4FB9F-0C2E-4F88-84A7-6959A441F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6F3E520-A322-48CD-B2C1-0F28216B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632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85795F-0DD0-4F89-8D16-87F4D2FC1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CBFAC48-0725-4EED-9BE8-F5D61D7B7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0F3389D-1EE0-4382-9C99-C8B18C2F9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29768B0-1C9D-4D1A-B9C4-A9118CC0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191DC88-CE07-4A5D-9851-F4CE0D98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8D8323D-51C0-4A88-8343-2040F6A8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41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CA9DFA-1913-421D-A4A9-D7585FA5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2DF9D83-A039-4A9E-AAD3-8D51DDB3D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FB12A2-966C-47A9-8311-7871FA13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F723F2-EE25-4702-B693-8FA07B7CF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BCBD87-B7AA-4213-A1C7-6867E5FD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220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70B98B7-F0B7-4C75-AFAF-E68112D70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D92CBFE-BDC1-4228-B936-CBD1BD98F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5E0F25-C602-4E9D-8AC7-3E273536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B510C4A-9A93-4084-928B-AACEFF682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16CBACF-C6A2-433E-B810-0A37FCF5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907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91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28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396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1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303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670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06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523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760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49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5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40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76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493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28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9B666-67B8-4FBC-82C7-4863D818C5D0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D199B-291B-4F1C-8F48-9CC65D9584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2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715534-BB8A-4859-9814-CBFEC56A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932539-94D6-46E5-B5CF-6AE8AE760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642890-0036-4208-B91D-05B0076B9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53CAD-2230-4507-BFED-2D5D6D512CD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9CD775-7D30-4A5A-A3E6-864A1EE1C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8642FE-1957-4917-9485-BF95F00D8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B3A16-9427-4ACE-BC42-B9AC841E4A6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87A4B-6621-44CA-B40A-E2954171BD29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6E754-C096-467B-9983-BAC94A9157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4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F30A98-6E02-44C1-A421-C4EDDBEE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B98B6C1-F820-480F-A7F6-B9D7CDE90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FF11D5-49FB-4304-A65A-95DED725C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D21ED-35F8-4278-A4FA-67BB3A52610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15532B-BC2F-4557-8B89-08B8E187C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9E3F23-772B-4A86-8ACD-39693DB178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B0679-A451-4EDE-AB45-BDF015DEA0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53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14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image" Target="../media/image19.jpg"/><Relationship Id="rId16" Type="http://schemas.microsoft.com/office/2007/relationships/hdphoto" Target="../media/hdphoto7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microsoft.com/office/2007/relationships/hdphoto" Target="../media/hdphoto5.wdp"/><Relationship Id="rId5" Type="http://schemas.openxmlformats.org/officeDocument/2006/relationships/image" Target="../media/image21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microsoft.com/office/2007/relationships/hdphoto" Target="../media/hdphoto3.wdp"/><Relationship Id="rId9" Type="http://schemas.openxmlformats.org/officeDocument/2006/relationships/image" Target="../media/image2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5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4" y="10074"/>
            <a:ext cx="12192001" cy="684680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71198">
            <a:off x="6022364" y="4006969"/>
            <a:ext cx="2367458" cy="2318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8560" y="-280767"/>
            <a:ext cx="3371380" cy="35481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867" y="5436979"/>
            <a:ext cx="1406366" cy="13161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783172" y="804808"/>
            <a:ext cx="1737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Mistral" panose="03090702030407020403" pitchFamily="66" charset="0"/>
              </a:rPr>
              <a:t>НАШ ПАРОЛЬ 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istral" panose="03090702030407020403" pitchFamily="66" charset="0"/>
              </a:rPr>
              <a:t>ЧЕТЫРЕ СЛОВА.</a:t>
            </a:r>
          </a:p>
          <a:p>
            <a:pPr lvl="0" algn="ctr"/>
            <a:r>
              <a:rPr lang="ru-RU" b="1" dirty="0">
                <a:solidFill>
                  <a:srgbClr val="0070C0"/>
                </a:solidFill>
                <a:latin typeface="Mistral" panose="03090702030407020403" pitchFamily="66" charset="0"/>
              </a:rPr>
              <a:t>УЧИСЬ САМ-УЧИ </a:t>
            </a:r>
            <a:endParaRPr lang="ru-RU" b="1" dirty="0" smtClean="0">
              <a:solidFill>
                <a:srgbClr val="0070C0"/>
              </a:solidFill>
              <a:latin typeface="Mistral" panose="03090702030407020403" pitchFamily="66" charset="0"/>
            </a:endParaRPr>
          </a:p>
          <a:p>
            <a:pPr lvl="0" algn="ctr"/>
            <a:r>
              <a:rPr lang="ru-RU" b="1" dirty="0" smtClean="0">
                <a:solidFill>
                  <a:srgbClr val="0070C0"/>
                </a:solidFill>
                <a:latin typeface="Mistral" panose="03090702030407020403" pitchFamily="66" charset="0"/>
              </a:rPr>
              <a:t>ДРУГОГО</a:t>
            </a:r>
            <a:r>
              <a:rPr lang="ru-RU" b="1" dirty="0">
                <a:solidFill>
                  <a:srgbClr val="0070C0"/>
                </a:solidFill>
                <a:latin typeface="Mistral" panose="03090702030407020403" pitchFamily="66" charset="0"/>
              </a:rPr>
              <a:t>!!!!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840" y="1282020"/>
            <a:ext cx="5128879" cy="33713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22773">
            <a:off x="276611" y="-106903"/>
            <a:ext cx="2883658" cy="37737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81299">
            <a:off x="7936455" y="3570716"/>
            <a:ext cx="1661257" cy="16750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38" y="3444783"/>
            <a:ext cx="1407202" cy="14188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8834" y="2218804"/>
            <a:ext cx="1336233" cy="12816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70044" y="883492"/>
            <a:ext cx="6504996" cy="11034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46966" y="4320106"/>
            <a:ext cx="4505680" cy="25259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9744267">
            <a:off x="1565378" y="5165927"/>
            <a:ext cx="340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ЛОГОРИТМИКА</a:t>
            </a:r>
            <a:endParaRPr lang="ru-RU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25686" y="3872184"/>
            <a:ext cx="839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РЕЧЬ</a:t>
            </a:r>
            <a:endParaRPr lang="ru-RU" sz="2400" b="1" dirty="0"/>
          </a:p>
        </p:txBody>
      </p:sp>
      <p:sp>
        <p:nvSpPr>
          <p:cNvPr id="22" name="TextBox 21"/>
          <p:cNvSpPr txBox="1"/>
          <p:nvPr/>
        </p:nvSpPr>
        <p:spPr>
          <a:xfrm rot="18716789">
            <a:off x="4436264" y="5770883"/>
            <a:ext cx="12417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/>
              <a:t>ПИСЬМО</a:t>
            </a:r>
            <a:endParaRPr lang="ru-RU" sz="1900" b="1" dirty="0"/>
          </a:p>
        </p:txBody>
      </p:sp>
      <p:sp>
        <p:nvSpPr>
          <p:cNvPr id="23" name="Прямоугольник 22"/>
          <p:cNvSpPr/>
          <p:nvPr/>
        </p:nvSpPr>
        <p:spPr>
          <a:xfrm rot="20638302">
            <a:off x="2792644" y="3412598"/>
            <a:ext cx="24531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ГОВОРУН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/>
          <p:cNvSpPr txBox="1"/>
          <p:nvPr/>
        </p:nvSpPr>
        <p:spPr>
          <a:xfrm rot="20613731">
            <a:off x="7949585" y="3969566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МЫШЛЕНИЕ</a:t>
            </a:r>
            <a:endParaRPr lang="ru-RU" b="1" dirty="0"/>
          </a:p>
        </p:txBody>
      </p:sp>
      <p:sp>
        <p:nvSpPr>
          <p:cNvPr id="26" name="TextBox 25"/>
          <p:cNvSpPr txBox="1"/>
          <p:nvPr/>
        </p:nvSpPr>
        <p:spPr>
          <a:xfrm rot="19805673">
            <a:off x="7415425" y="2592802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ЧТЕНИЕ</a:t>
            </a:r>
            <a:endParaRPr lang="ru-RU" b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9689" y="4678774"/>
            <a:ext cx="2542252" cy="21154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9966773">
            <a:off x="9820894" y="5538339"/>
            <a:ext cx="109253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/>
              <a:t>АПРЕЛЬ</a:t>
            </a:r>
            <a:endParaRPr lang="ru-RU" sz="1900" b="1" dirty="0"/>
          </a:p>
        </p:txBody>
      </p:sp>
      <p:sp>
        <p:nvSpPr>
          <p:cNvPr id="30" name="TextBox 29"/>
          <p:cNvSpPr txBox="1"/>
          <p:nvPr/>
        </p:nvSpPr>
        <p:spPr>
          <a:xfrm rot="19690678">
            <a:off x="11238736" y="5013618"/>
            <a:ext cx="67839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900" b="1" dirty="0" smtClean="0"/>
              <a:t>2024</a:t>
            </a:r>
            <a:endParaRPr lang="ru-RU" sz="1900" b="1" dirty="0"/>
          </a:p>
        </p:txBody>
      </p:sp>
      <p:sp>
        <p:nvSpPr>
          <p:cNvPr id="31" name="TextBox 30"/>
          <p:cNvSpPr txBox="1"/>
          <p:nvPr/>
        </p:nvSpPr>
        <p:spPr>
          <a:xfrm rot="19517382">
            <a:off x="11053563" y="576928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№2</a:t>
            </a:r>
            <a:endParaRPr lang="ru-RU" b="1" dirty="0"/>
          </a:p>
        </p:txBody>
      </p:sp>
      <p:sp>
        <p:nvSpPr>
          <p:cNvPr id="34" name="TextBox 33"/>
          <p:cNvSpPr txBox="1"/>
          <p:nvPr/>
        </p:nvSpPr>
        <p:spPr>
          <a:xfrm rot="3484653">
            <a:off x="6287894" y="4387895"/>
            <a:ext cx="73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ЛОГО</a:t>
            </a:r>
            <a:endParaRPr lang="ru-RU" b="1" dirty="0"/>
          </a:p>
        </p:txBody>
      </p:sp>
      <p:sp>
        <p:nvSpPr>
          <p:cNvPr id="35" name="TextBox 34"/>
          <p:cNvSpPr txBox="1"/>
          <p:nvPr/>
        </p:nvSpPr>
        <p:spPr>
          <a:xfrm rot="3119088">
            <a:off x="7056426" y="5560442"/>
            <a:ext cx="742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ИГРЫ</a:t>
            </a:r>
            <a:endParaRPr lang="ru-RU" b="1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3260" y="4911772"/>
            <a:ext cx="2191933" cy="224799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813891">
            <a:off x="6419964" y="30253"/>
            <a:ext cx="963251" cy="853514"/>
          </a:xfrm>
          <a:prstGeom prst="rect">
            <a:avLst/>
          </a:prstGeom>
        </p:spPr>
      </p:pic>
      <p:sp>
        <p:nvSpPr>
          <p:cNvPr id="38" name="AutoShape 2" descr="https://pbs.twimg.com/media/EyX6RxyW8AECPr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542" b="54167" l="75098" r="99219"/>
                    </a14:imgEffect>
                  </a14:imgLayer>
                </a14:imgProps>
              </a:ext>
            </a:extLst>
          </a:blip>
          <a:srcRect l="74432" t="17154" b="44751"/>
          <a:stretch/>
        </p:blipFill>
        <p:spPr>
          <a:xfrm rot="19808383">
            <a:off x="3014853" y="4696936"/>
            <a:ext cx="792068" cy="66382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94209" y="5028850"/>
            <a:ext cx="690172" cy="6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atherineasquithgallery.com/uploads/posts/2021-12/1639687738_55-catherineasquithgallery-com-p-fon-dlya-intro-gacha-rozovii-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64"/>
            <a:ext cx="12192000" cy="68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346" y="671301"/>
            <a:ext cx="666403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latin typeface="Monotype Corsiva" panose="03010101010201010101" pitchFamily="66" charset="0"/>
              </a:rPr>
              <a:t>Для Вас старались:</a:t>
            </a:r>
          </a:p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Унжакова</a:t>
            </a:r>
            <a:r>
              <a:rPr lang="ru-RU" sz="2500" b="1" dirty="0" smtClean="0">
                <a:latin typeface="Monotype Corsiva" panose="03010101010201010101" pitchFamily="66" charset="0"/>
              </a:rPr>
              <a:t> </a:t>
            </a:r>
            <a:r>
              <a:rPr lang="ru-RU" sz="2500" b="1" dirty="0">
                <a:latin typeface="Monotype Corsiva" panose="03010101010201010101" pitchFamily="66" charset="0"/>
              </a:rPr>
              <a:t>Наталья </a:t>
            </a:r>
            <a:r>
              <a:rPr lang="ru-RU" sz="2500" b="1" dirty="0" smtClean="0">
                <a:latin typeface="Monotype Corsiva" panose="03010101010201010101" pitchFamily="66" charset="0"/>
              </a:rPr>
              <a:t>Валерьевна</a:t>
            </a:r>
          </a:p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2500" b="1" dirty="0">
                <a:latin typeface="Monotype Corsiva" panose="03010101010201010101" pitchFamily="66" charset="0"/>
              </a:rPr>
              <a:t>Назарова Наталья </a:t>
            </a:r>
            <a:r>
              <a:rPr lang="ru-RU" sz="2500" b="1" dirty="0" smtClean="0">
                <a:latin typeface="Monotype Corsiva" panose="03010101010201010101" pitchFamily="66" charset="0"/>
              </a:rPr>
              <a:t>Сергеевна</a:t>
            </a:r>
          </a:p>
          <a:p>
            <a:r>
              <a:rPr lang="ru-RU" sz="2500" b="1" dirty="0">
                <a:latin typeface="Monotype Corsiva" panose="03010101010201010101" pitchFamily="66" charset="0"/>
              </a:rPr>
              <a:t>Учитель-логопед Ганиева Эльвира 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Фаритовна</a:t>
            </a:r>
            <a:endParaRPr lang="ru-RU" sz="2500" b="1" dirty="0" smtClean="0">
              <a:latin typeface="Monotype Corsiva" panose="03010101010201010101" pitchFamily="66" charset="0"/>
            </a:endParaRPr>
          </a:p>
          <a:p>
            <a:r>
              <a:rPr lang="ru-RU" sz="2500" b="1" dirty="0">
                <a:latin typeface="Monotype Corsiva" panose="03010101010201010101" pitchFamily="66" charset="0"/>
              </a:rPr>
              <a:t> </a:t>
            </a:r>
            <a:r>
              <a:rPr lang="ru-RU" sz="2500" b="1" dirty="0" smtClean="0">
                <a:latin typeface="Monotype Corsiva" panose="03010101010201010101" pitchFamily="66" charset="0"/>
              </a:rPr>
              <a:t>Учитель-логопед      </a:t>
            </a:r>
            <a:r>
              <a:rPr lang="ru-RU" sz="2500" b="1" dirty="0">
                <a:latin typeface="Monotype Corsiva" panose="03010101010201010101" pitchFamily="66" charset="0"/>
              </a:rPr>
              <a:t>Попова Елена </a:t>
            </a:r>
            <a:r>
              <a:rPr lang="ru-RU" sz="2500" b="1" dirty="0" smtClean="0">
                <a:latin typeface="Monotype Corsiva" panose="03010101010201010101" pitchFamily="66" charset="0"/>
              </a:rPr>
              <a:t>Александровна</a:t>
            </a:r>
          </a:p>
          <a:p>
            <a:r>
              <a:rPr lang="ru-RU" sz="2500" b="1" dirty="0">
                <a:latin typeface="Monotype Corsiva" panose="03010101010201010101" pitchFamily="66" charset="0"/>
              </a:rPr>
              <a:t>Учитель-логопед     Абдурахманова Офелия 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Шаховна</a:t>
            </a:r>
            <a:endParaRPr lang="ru-RU" sz="2500" b="1" dirty="0" smtClean="0">
              <a:latin typeface="Monotype Corsiva" panose="03010101010201010101" pitchFamily="66" charset="0"/>
            </a:endParaRPr>
          </a:p>
          <a:p>
            <a:r>
              <a:rPr lang="ru-RU" sz="2500" b="1" dirty="0">
                <a:latin typeface="Monotype Corsiva" panose="03010101010201010101" pitchFamily="66" charset="0"/>
              </a:rPr>
              <a:t>Учитель-логопед Франк Елена </a:t>
            </a:r>
            <a:r>
              <a:rPr lang="ru-RU" sz="2500" b="1" dirty="0" smtClean="0">
                <a:latin typeface="Monotype Corsiva" panose="03010101010201010101" pitchFamily="66" charset="0"/>
              </a:rPr>
              <a:t>Витальевна</a:t>
            </a:r>
          </a:p>
          <a:p>
            <a:endParaRPr lang="ru-RU" sz="2500" b="1" dirty="0">
              <a:latin typeface="Monotype Corsiva" panose="03010101010201010101" pitchFamily="66" charset="0"/>
            </a:endParaRPr>
          </a:p>
          <a:p>
            <a:endParaRPr lang="ru-RU" sz="2500" b="1" dirty="0" smtClean="0">
              <a:latin typeface="Monotype Corsiva" panose="03010101010201010101" pitchFamily="66" charset="0"/>
            </a:endParaRPr>
          </a:p>
          <a:p>
            <a:endParaRPr lang="ru-RU" sz="2500" b="1" dirty="0">
              <a:latin typeface="Monotype Corsiva" panose="03010101010201010101" pitchFamily="66" charset="0"/>
            </a:endParaRPr>
          </a:p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Учитель-дефектолог Николаева Марина Юрьевна</a:t>
            </a:r>
          </a:p>
          <a:p>
            <a:endParaRPr lang="ru-RU" sz="2500" b="1" dirty="0">
              <a:latin typeface="Monotype Corsiva" panose="03010101010201010101" pitchFamily="66" charset="0"/>
            </a:endParaRPr>
          </a:p>
          <a:p>
            <a:endParaRPr lang="ru-RU" sz="2500" b="1" dirty="0" smtClean="0">
              <a:latin typeface="Monotype Corsiva" panose="03010101010201010101" pitchFamily="66" charset="0"/>
            </a:endParaRPr>
          </a:p>
          <a:p>
            <a:endParaRPr lang="ru-RU" sz="2500" b="1" dirty="0">
              <a:latin typeface="Monotype Corsiva" panose="03010101010201010101" pitchFamily="66" charset="0"/>
            </a:endParaRPr>
          </a:p>
          <a:p>
            <a:endParaRPr lang="ru-RU" sz="2500" b="1" dirty="0">
              <a:latin typeface="Monotype Corsiva" panose="03010101010201010101" pitchFamily="66" charset="0"/>
            </a:endParaRPr>
          </a:p>
          <a:p>
            <a:endParaRPr lang="ru-RU" sz="2500" b="1" dirty="0" smtClean="0">
              <a:latin typeface="Monotype Corsiva" panose="03010101010201010101" pitchFamily="66" charset="0"/>
            </a:endParaRPr>
          </a:p>
          <a:p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491346" y="3302791"/>
            <a:ext cx="6782626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 –логопед   Качур  Татьяна Николаевна</a:t>
            </a:r>
          </a:p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Учитель-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дефетолог</a:t>
            </a:r>
            <a:r>
              <a:rPr lang="ru-RU" sz="2500" b="1" dirty="0" smtClean="0">
                <a:latin typeface="Monotype Corsiva" panose="03010101010201010101" pitchFamily="66" charset="0"/>
              </a:rPr>
              <a:t> 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Шабарова</a:t>
            </a:r>
            <a:r>
              <a:rPr lang="ru-RU" sz="2500" b="1" dirty="0" smtClean="0">
                <a:latin typeface="Monotype Corsiva" panose="03010101010201010101" pitchFamily="66" charset="0"/>
              </a:rPr>
              <a:t> Оксана Викторовна</a:t>
            </a:r>
          </a:p>
          <a:p>
            <a:r>
              <a:rPr lang="ru-RU" sz="2500" b="1" dirty="0" smtClean="0">
                <a:latin typeface="Monotype Corsiva" panose="03010101010201010101" pitchFamily="66" charset="0"/>
              </a:rPr>
              <a:t>Учитель-дефектолог </a:t>
            </a:r>
            <a:r>
              <a:rPr lang="ru-RU" sz="2500" b="1" dirty="0" err="1" smtClean="0">
                <a:latin typeface="Monotype Corsiva" panose="03010101010201010101" pitchFamily="66" charset="0"/>
              </a:rPr>
              <a:t>Коренеева</a:t>
            </a:r>
            <a:r>
              <a:rPr lang="ru-RU" sz="2500" b="1" dirty="0" smtClean="0">
                <a:latin typeface="Monotype Corsiva" panose="03010101010201010101" pitchFamily="66" charset="0"/>
              </a:rPr>
              <a:t> Людмила  Николаевна</a:t>
            </a:r>
            <a:endParaRPr lang="ru-RU" sz="2500" b="1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227" y="-78120"/>
            <a:ext cx="7102456" cy="7023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5356" y="591237"/>
            <a:ext cx="2103302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7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5" b="83477" l="67243" r="90641"/>
                    </a14:imgEffect>
                  </a14:imgLayer>
                </a14:imgProps>
              </a:ext>
            </a:extLst>
          </a:blip>
          <a:srcRect l="66894" t="-52230" r="-76345" b="14040"/>
          <a:stretch/>
        </p:blipFill>
        <p:spPr>
          <a:xfrm>
            <a:off x="6258296" y="-2322988"/>
            <a:ext cx="7105958" cy="70256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14" b="91901" l="3384" r="33909"/>
                    </a14:imgEffect>
                  </a14:imgLayer>
                </a14:imgProps>
              </a:ext>
            </a:extLst>
          </a:blip>
          <a:srcRect t="19220" r="66092"/>
          <a:stretch/>
        </p:blipFill>
        <p:spPr>
          <a:xfrm>
            <a:off x="676893" y="2161309"/>
            <a:ext cx="2101933" cy="33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8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atherineasquithgallery.com/uploads/posts/2021-02/1613156366_178-p-zheltii-fon-so-zvezdochkami-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000" l="0" r="97230">
                        <a14:foregroundMark x1="73407" y1="38125" x2="74792" y2="64063"/>
                        <a14:foregroundMark x1="73407" y1="938" x2="86981" y2="11875"/>
                        <a14:foregroundMark x1="92244" y1="65313" x2="88366" y2="72813"/>
                        <a14:backgroundMark x1="89474" y1="77188" x2="84211" y2="80625"/>
                        <a14:backgroundMark x1="91136" y1="1875" x2="96122" y2="45625"/>
                        <a14:backgroundMark x1="2493" y1="2188" x2="0" y2="6250"/>
                        <a14:backgroundMark x1="6371" y1="1563" x2="554" y2="1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298156" cy="381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84486" y="559862"/>
            <a:ext cx="43171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>
                <a:latin typeface="Monotype Corsiva" panose="03010101010201010101" pitchFamily="66" charset="0"/>
              </a:rPr>
              <a:t>В космической ракете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С </a:t>
            </a:r>
            <a:r>
              <a:rPr lang="ru-RU" sz="3000" b="1" dirty="0">
                <a:latin typeface="Monotype Corsiva" panose="03010101010201010101" pitchFamily="66" charset="0"/>
              </a:rPr>
              <a:t>название «Восток»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Он </a:t>
            </a:r>
            <a:r>
              <a:rPr lang="ru-RU" sz="3000" b="1" dirty="0">
                <a:latin typeface="Monotype Corsiva" panose="03010101010201010101" pitchFamily="66" charset="0"/>
              </a:rPr>
              <a:t>первым на планете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Подняться </a:t>
            </a:r>
            <a:r>
              <a:rPr lang="ru-RU" sz="3000" b="1" dirty="0">
                <a:latin typeface="Monotype Corsiva" panose="03010101010201010101" pitchFamily="66" charset="0"/>
              </a:rPr>
              <a:t>к звёздам смог.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Поёт </a:t>
            </a:r>
            <a:r>
              <a:rPr lang="ru-RU" sz="3000" b="1" dirty="0">
                <a:latin typeface="Monotype Corsiva" panose="03010101010201010101" pitchFamily="66" charset="0"/>
              </a:rPr>
              <a:t>об этом песни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Весенняя </a:t>
            </a:r>
            <a:r>
              <a:rPr lang="ru-RU" sz="3000" b="1" dirty="0">
                <a:latin typeface="Monotype Corsiva" panose="03010101010201010101" pitchFamily="66" charset="0"/>
              </a:rPr>
              <a:t>капель: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Навеки </a:t>
            </a:r>
            <a:r>
              <a:rPr lang="ru-RU" sz="3000" b="1" dirty="0">
                <a:latin typeface="Monotype Corsiva" panose="03010101010201010101" pitchFamily="66" charset="0"/>
              </a:rPr>
              <a:t>будут вместе</a:t>
            </a:r>
          </a:p>
          <a:p>
            <a:r>
              <a:rPr lang="ru-RU" sz="3000" b="1" dirty="0" smtClean="0">
                <a:latin typeface="Monotype Corsiva" panose="03010101010201010101" pitchFamily="66" charset="0"/>
              </a:rPr>
              <a:t>Гагарин </a:t>
            </a:r>
            <a:r>
              <a:rPr lang="ru-RU" sz="3000" b="1" dirty="0">
                <a:latin typeface="Monotype Corsiva" panose="03010101010201010101" pitchFamily="66" charset="0"/>
              </a:rPr>
              <a:t>и апрель.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293682">
            <a:off x="2102255" y="3883559"/>
            <a:ext cx="3761069" cy="3921970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 rot="579408">
            <a:off x="4257951" y="2679975"/>
            <a:ext cx="2890341" cy="213629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Привет, </a:t>
            </a:r>
            <a:r>
              <a:rPr lang="ru-RU" sz="19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Землянин!!! Давай выполним новые задания и посчитаем,   всех </a:t>
            </a:r>
            <a:r>
              <a:rPr lang="ru-RU" sz="19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космонавтов…</a:t>
            </a:r>
            <a:endParaRPr lang="ru-RU" sz="1900" b="1" dirty="0">
              <a:solidFill>
                <a:srgbClr val="FFFF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4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5675981" y="1225510"/>
            <a:ext cx="3621974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9E9ACE-77EB-4FF9-9199-065B8822A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86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613882-28BC-4836-BAD0-25C650D3638E}"/>
              </a:ext>
            </a:extLst>
          </p:cNvPr>
          <p:cNvSpPr txBox="1"/>
          <p:nvPr/>
        </p:nvSpPr>
        <p:spPr>
          <a:xfrm>
            <a:off x="1148153" y="2499317"/>
            <a:ext cx="221922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ru-RU" sz="2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Open Sans" panose="020B0606030504020204" pitchFamily="34" charset="0"/>
              </a:rPr>
              <a:t>Поиграем? Для </a:t>
            </a:r>
            <a:r>
              <a:rPr lang="ru-RU" sz="2200" b="1" dirty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Open Sans" panose="020B0606030504020204" pitchFamily="34" charset="0"/>
              </a:rPr>
              <a:t>этого тебе надо найти лишнее слово, </a:t>
            </a:r>
            <a:r>
              <a:rPr lang="ru-RU" sz="2200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Times New Roman" panose="02020603050405020304" pitchFamily="18" charset="0"/>
                <a:cs typeface="Open Sans" panose="020B0606030504020204" pitchFamily="34" charset="0"/>
              </a:rPr>
              <a:t>«Четвертый лишний»</a:t>
            </a:r>
            <a:endParaRPr lang="ru-RU" sz="2200" b="1" dirty="0">
              <a:solidFill>
                <a:srgbClr val="0070C0"/>
              </a:solidFill>
              <a:latin typeface="Monotype Corsiva" panose="03010101010201010101" pitchFamily="66" charset="0"/>
              <a:ea typeface="Times New Roman" panose="02020603050405020304" pitchFamily="18" charset="0"/>
              <a:cs typeface="Open Sans" panose="020B0606030504020204" pitchFamily="34" charset="0"/>
            </a:endParaRPr>
          </a:p>
        </p:txBody>
      </p:sp>
      <p:sp>
        <p:nvSpPr>
          <p:cNvPr id="17" name="Пятно 2 16"/>
          <p:cNvSpPr/>
          <p:nvPr/>
        </p:nvSpPr>
        <p:spPr>
          <a:xfrm rot="2930806">
            <a:off x="5350329" y="835084"/>
            <a:ext cx="2046593" cy="253958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6FB65C-A10F-484F-A95C-8463EC939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4" b="20469" l="6236" r="22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" t="7638" r="75994" b="78105"/>
          <a:stretch/>
        </p:blipFill>
        <p:spPr bwMode="auto">
          <a:xfrm>
            <a:off x="5477310" y="1810675"/>
            <a:ext cx="679248" cy="6886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C4FE84B-28CA-490D-9D1C-04AC6B48DE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3" b="22083" l="26821" r="509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30" t="7638" r="50611" b="78542"/>
          <a:stretch/>
        </p:blipFill>
        <p:spPr bwMode="auto">
          <a:xfrm>
            <a:off x="6090938" y="1451046"/>
            <a:ext cx="528581" cy="5211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BCD4C6-B12B-45A6-91C7-EFA10CD86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034" l="0" r="89362">
                        <a14:foregroundMark x1="7234" y1="16949" x2="22979" y2="25000"/>
                        <a14:foregroundMark x1="21277" y1="47034" x2="19149" y2="58898"/>
                        <a14:foregroundMark x1="25106" y1="72881" x2="31064" y2="86864"/>
                        <a14:foregroundMark x1="51064" y1="69068" x2="51064" y2="97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814"/>
          <a:stretch/>
        </p:blipFill>
        <p:spPr bwMode="auto">
          <a:xfrm>
            <a:off x="6209287" y="1967155"/>
            <a:ext cx="624841" cy="5713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3C35D3-A65C-491D-BFA4-FE5738EECA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64" b="20469" l="54673" r="69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841" t="7638" r="28836" b="78105"/>
          <a:stretch/>
        </p:blipFill>
        <p:spPr bwMode="auto">
          <a:xfrm>
            <a:off x="6384233" y="1570882"/>
            <a:ext cx="634978" cy="6888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ятно 2 17"/>
          <p:cNvSpPr/>
          <p:nvPr/>
        </p:nvSpPr>
        <p:spPr>
          <a:xfrm rot="3575442">
            <a:off x="7479063" y="1047389"/>
            <a:ext cx="2128017" cy="2033961"/>
          </a:xfrm>
          <a:prstGeom prst="irregularSeal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7673A3B-0054-4F54-A616-F30B5DED91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797" b="37961" l="6519" r="22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5" t="25401" r="75710" b="60643"/>
          <a:stretch/>
        </p:blipFill>
        <p:spPr bwMode="auto">
          <a:xfrm rot="16200000">
            <a:off x="8661566" y="1545976"/>
            <a:ext cx="528581" cy="528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896B5C0-73FB-490D-ABEA-37A3007384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973" b="90811" l="19084" r="83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4633" r="7234" b="7653"/>
          <a:stretch/>
        </p:blipFill>
        <p:spPr bwMode="auto">
          <a:xfrm>
            <a:off x="8284808" y="1393125"/>
            <a:ext cx="426477" cy="647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8BFB05B-ADF2-4E47-9431-4619DB16848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67" b="59975" l="2309" r="248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5" t="43374" r="75710" b="42369"/>
          <a:stretch/>
        </p:blipFill>
        <p:spPr bwMode="auto">
          <a:xfrm rot="16200000">
            <a:off x="7884403" y="1997611"/>
            <a:ext cx="436996" cy="495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24456DD-2E38-4F7C-A73D-1D27A393A7C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8000" b="82200" l="18800" r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40" t="31520" r="33280" b="29280"/>
          <a:stretch/>
        </p:blipFill>
        <p:spPr bwMode="auto">
          <a:xfrm>
            <a:off x="8310640" y="2064370"/>
            <a:ext cx="371660" cy="4080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ятно 2 18"/>
          <p:cNvSpPr/>
          <p:nvPr/>
        </p:nvSpPr>
        <p:spPr>
          <a:xfrm rot="1484698">
            <a:off x="6235220" y="2417116"/>
            <a:ext cx="2306007" cy="186827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F762E18-E298-4A01-AD09-A7C908F747F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5556" l="556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25779" r="12445" b="21110"/>
          <a:stretch/>
        </p:blipFill>
        <p:spPr bwMode="auto">
          <a:xfrm rot="21413720">
            <a:off x="7347060" y="3350024"/>
            <a:ext cx="692090" cy="3424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87985A9-5703-41CA-91DA-F93541869C2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1" b="21581" l="26821" r="47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99" t="8535" r="52416" b="78513"/>
          <a:stretch/>
        </p:blipFill>
        <p:spPr bwMode="auto">
          <a:xfrm rot="2330276">
            <a:off x="6577480" y="3151619"/>
            <a:ext cx="653762" cy="58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0EB6F0D-FAC1-45E4-A92B-421E837A0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25" b="91710" l="6279" r="224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2" t="79464" r="75568" b="6929"/>
          <a:stretch/>
        </p:blipFill>
        <p:spPr bwMode="auto">
          <a:xfrm>
            <a:off x="7501519" y="2787895"/>
            <a:ext cx="546398" cy="521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11CBAD9-915D-43F5-9FA7-1FCADD6E547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39" b="92974" l="25933" r="49911">
                        <a14:backgroundMark x1="33925" y1="83061" x2="33925" y2="83061"/>
                        <a14:backgroundMark x1="32682" y1="81681" x2="29840" y2="78419"/>
                        <a14:backgroundMark x1="42451" y1="80427" x2="49201" y2="86324"/>
                        <a14:backgroundMark x1="28774" y1="84316" x2="28774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79400" r="54045" b="6929"/>
          <a:stretch/>
        </p:blipFill>
        <p:spPr bwMode="auto">
          <a:xfrm>
            <a:off x="6826090" y="2666984"/>
            <a:ext cx="528581" cy="58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3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52" y="8858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20029" y="1001264"/>
            <a:ext cx="29094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latin typeface="Monotype Corsiva" panose="03010101010201010101" pitchFamily="66" charset="0"/>
              </a:rPr>
              <a:t>Чем отличаются слова?</a:t>
            </a:r>
          </a:p>
          <a:p>
            <a:pPr algn="ctr"/>
            <a:r>
              <a:rPr lang="ru-RU" sz="1900" b="1" dirty="0">
                <a:latin typeface="Monotype Corsiva" panose="03010101010201010101" pitchFamily="66" charset="0"/>
              </a:rPr>
              <a:t>    </a:t>
            </a:r>
            <a:r>
              <a:rPr lang="ru-RU" sz="1900" b="1" dirty="0" smtClean="0">
                <a:latin typeface="Monotype Corsiva" panose="03010101010201010101" pitchFamily="66" charset="0"/>
              </a:rPr>
              <a:t> </a:t>
            </a:r>
            <a:r>
              <a:rPr lang="ru-RU" sz="1900" b="1" dirty="0">
                <a:latin typeface="Monotype Corsiva" panose="03010101010201010101" pitchFamily="66" charset="0"/>
              </a:rPr>
              <a:t>Найди нужное слово</a:t>
            </a:r>
            <a:r>
              <a:rPr lang="ru-RU" dirty="0"/>
              <a:t>. 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035" y="1593181"/>
            <a:ext cx="9641442" cy="2548349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 rot="522744">
            <a:off x="9289749" y="1534466"/>
            <a:ext cx="2747156" cy="2325333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latin typeface="Monotype Corsiva" panose="03010101010201010101" pitchFamily="66" charset="0"/>
              </a:rPr>
              <a:t>Землянин! Приветствуем тебя!!! Мы прилетели из космоса с новыми заданиями. Лови!!!!</a:t>
            </a:r>
            <a:endParaRPr lang="ru-RU" sz="1900" dirty="0">
              <a:latin typeface="Monotype Corsiva" panose="03010101010201010101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970112">
            <a:off x="1682643" y="5721747"/>
            <a:ext cx="38908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ты </a:t>
            </a:r>
            <a:r>
              <a:rPr lang="ru-RU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супер</a:t>
            </a:r>
            <a:r>
              <a:rPr lang="ru-RU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!!!!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2353" y="5373209"/>
            <a:ext cx="896190" cy="14936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8970" y="3237803"/>
            <a:ext cx="2278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Где спрятался звук К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3573" y="3305202"/>
            <a:ext cx="969348" cy="9693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8607" y="3268620"/>
            <a:ext cx="1207113" cy="11766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541" y="3375907"/>
            <a:ext cx="1201016" cy="12132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60565" y="4325458"/>
            <a:ext cx="2364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Monotype Corsiva" panose="03010101010201010101" pitchFamily="66" charset="0"/>
              </a:rPr>
              <a:t>Где спрятался звук Л?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841" y="4841902"/>
            <a:ext cx="499766" cy="50197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6054" y="4763802"/>
            <a:ext cx="762066" cy="7620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69749" y="4743906"/>
            <a:ext cx="725487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C50D470-7327-4B9F-984E-484F7F2CE4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" y="-57482"/>
            <a:ext cx="12302836" cy="68637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E3EFCAC-AE21-4FBB-8F26-60D2CF42FF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55" y="564503"/>
            <a:ext cx="2878989" cy="3529828"/>
          </a:xfrm>
          <a:prstGeom prst="rect">
            <a:avLst/>
          </a:prstGeom>
        </p:spPr>
      </p:pic>
      <p:pic>
        <p:nvPicPr>
          <p:cNvPr id="1026" name="Picture 2" descr="C:\Users\user\Desktop\PEWwk8mWwZ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445" y="2368341"/>
            <a:ext cx="2493591" cy="352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8EAE7E7-0D95-494C-835E-00A7C33C6D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3151" y="950666"/>
            <a:ext cx="2326969" cy="155464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rot="20792009">
            <a:off x="1142818" y="745749"/>
            <a:ext cx="2855341" cy="2559949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  <a:cs typeface="Aharoni" panose="02010803020104030203" pitchFamily="2" charset="-79"/>
              </a:rPr>
              <a:t>Игра «Космическое конструирование</a:t>
            </a:r>
            <a:r>
              <a:rPr kumimoji="0" lang="ru-RU" sz="1900" b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  <a:cs typeface="Aharoni" panose="02010803020104030203" pitchFamily="2" charset="-79"/>
              </a:rPr>
              <a:t>». </a:t>
            </a:r>
            <a:endParaRPr kumimoji="0" lang="ru-RU" sz="19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anose="03010101010201010101" pitchFamily="66" charset="0"/>
              <a:cs typeface="Aharoni" panose="02010803020104030203" pitchFamily="2" charset="-79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Превращаемся в юных конструкторов и по образцу собираем ракету для запуска в космос.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8" t="22113" r="12063"/>
          <a:stretch/>
        </p:blipFill>
        <p:spPr>
          <a:xfrm rot="5400000">
            <a:off x="5493500" y="3295968"/>
            <a:ext cx="2256577" cy="154495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68350" y="-1688124"/>
            <a:ext cx="2590619" cy="1581959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</a:rPr>
              <a:t>Выбираем опытный образец и приступаем к конструированию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23395" y="3770104"/>
            <a:ext cx="2540323" cy="1892424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Наша ракета готова к запуску!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otype Corsiva" panose="03010101010201010101" pitchFamily="66" charset="0"/>
              </a:rPr>
              <a:t>Отправляемся в космическое путешествие!!!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otype Corsiva" panose="03010101010201010101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478982" y="271594"/>
            <a:ext cx="2321847" cy="2186598"/>
          </a:xfrm>
          <a:prstGeom prst="ellipse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latin typeface="Monotype Corsiva" panose="03010101010201010101" pitchFamily="66" charset="0"/>
              </a:rPr>
              <a:t>Выбираем опытный образец и приступаем к </a:t>
            </a:r>
            <a:r>
              <a:rPr lang="ru-RU" sz="1900" b="1" dirty="0" smtClean="0">
                <a:latin typeface="Monotype Corsiva" panose="03010101010201010101" pitchFamily="66" charset="0"/>
              </a:rPr>
              <a:t>конструированию.</a:t>
            </a:r>
            <a:endParaRPr lang="ru-RU" sz="1900" b="1" dirty="0">
              <a:latin typeface="Monotype Corsiva" panose="03010101010201010101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3038" y="234338"/>
            <a:ext cx="89619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06339"/>
          </a:xfrm>
          <a:prstGeom prst="rect">
            <a:avLst/>
          </a:prstGeom>
        </p:spPr>
      </p:pic>
      <p:sp>
        <p:nvSpPr>
          <p:cNvPr id="6" name="Овальная выноска 5"/>
          <p:cNvSpPr/>
          <p:nvPr/>
        </p:nvSpPr>
        <p:spPr>
          <a:xfrm flipH="1">
            <a:off x="8764586" y="4431278"/>
            <a:ext cx="1390066" cy="814490"/>
          </a:xfrm>
          <a:prstGeom prst="wedgeEllipseCallout">
            <a:avLst>
              <a:gd name="adj1" fmla="val -89384"/>
              <a:gd name="adj2" fmla="val 9677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Выноска-облако 4"/>
          <p:cNvSpPr/>
          <p:nvPr/>
        </p:nvSpPr>
        <p:spPr>
          <a:xfrm rot="11061924">
            <a:off x="111045" y="2545913"/>
            <a:ext cx="2763812" cy="799755"/>
          </a:xfrm>
          <a:prstGeom prst="cloudCallout">
            <a:avLst>
              <a:gd name="adj1" fmla="val -46116"/>
              <a:gd name="adj2" fmla="val 6286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https://jablogo.com/wp-content/uploads/2015/04/%D0%BF%D0%BE%D0%B4%D0%B1%D0%BE%D1%80%D0%BA%D0%B0-%D0%B8%D0%B3%D1%80-%D0%9A%D0%BE%D1%81%D0%BC%D0%BE%D1%81-space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1" b="3914"/>
          <a:stretch/>
        </p:blipFill>
        <p:spPr bwMode="auto">
          <a:xfrm>
            <a:off x="444034" y="3429000"/>
            <a:ext cx="2612571" cy="3297230"/>
          </a:xfrm>
          <a:prstGeom prst="rect">
            <a:avLst/>
          </a:prstGeom>
          <a:ln w="76200" cap="sq" cmpd="thickThin">
            <a:solidFill>
              <a:srgbClr val="00B0F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2974" y="2652837"/>
            <a:ext cx="26783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Найди одинаковые ракеты.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Обведи их</a:t>
            </a:r>
            <a:r>
              <a:rPr kumimoji="0" 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.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pic>
        <p:nvPicPr>
          <p:cNvPr id="1032" name="Picture 8" descr="https://arhdetsad13.edusite.ru/images/vpavrpe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6198" r="777" b="1653"/>
          <a:stretch/>
        </p:blipFill>
        <p:spPr bwMode="auto">
          <a:xfrm rot="842955">
            <a:off x="8975958" y="644337"/>
            <a:ext cx="2706520" cy="3924369"/>
          </a:xfrm>
          <a:prstGeom prst="rect">
            <a:avLst/>
          </a:prstGeom>
          <a:ln w="76200" cap="sq" cmpd="thickThin">
            <a:solidFill>
              <a:srgbClr val="00B0F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 rot="829215">
            <a:off x="8185950" y="4556736"/>
            <a:ext cx="254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Куда летит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ракета?</a:t>
            </a:r>
          </a:p>
        </p:txBody>
      </p:sp>
      <p:pic>
        <p:nvPicPr>
          <p:cNvPr id="1038" name="Picture 14" descr="Найдите различия между картинками рабочий лист на тему космоса для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18906" r="4438" b="6741"/>
          <a:stretch/>
        </p:blipFill>
        <p:spPr bwMode="auto">
          <a:xfrm rot="368801">
            <a:off x="3405180" y="1735540"/>
            <a:ext cx="5141469" cy="2991472"/>
          </a:xfrm>
          <a:prstGeom prst="rect">
            <a:avLst/>
          </a:prstGeom>
          <a:ln w="76200" cap="sq" cmpd="thickThin">
            <a:solidFill>
              <a:srgbClr val="00B0F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ushinka.top/uploads/posts/2023-08/1692827950_pushinka-top-p-inoplanetyane-kartinki-dlya-detei-multyash-1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0766425"/>
            <a:ext cx="217375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kartinki.pics/uploads/posts/2022-03/thumbs/1648473559_47-kartinkin-net-p-letayushchaya-tarelka-kartinki-4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659">
            <a:off x="3903332" y="4826328"/>
            <a:ext cx="3320591" cy="204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 flipH="1">
            <a:off x="3120248" y="4476485"/>
            <a:ext cx="1562369" cy="957943"/>
          </a:xfrm>
          <a:prstGeom prst="wedgeEllipseCallout">
            <a:avLst>
              <a:gd name="adj1" fmla="val -110016"/>
              <a:gd name="adj2" fmla="val 715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62276" y="4727401"/>
            <a:ext cx="267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Найди 5 отличий.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061" y="2636444"/>
            <a:ext cx="896190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125" y="2333635"/>
            <a:ext cx="89619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dmin\Downloads\IMG-1bd618dc48da8e5995bb06afdcb1bcf3-V.jpg"/>
          <p:cNvPicPr/>
          <p:nvPr/>
        </p:nvPicPr>
        <p:blipFill rotWithShape="1">
          <a:blip r:embed="rId2" cstate="print"/>
          <a:srcRect l="826" t="9931" r="-826" b="7306"/>
          <a:stretch/>
        </p:blipFill>
        <p:spPr bwMode="auto">
          <a:xfrm>
            <a:off x="-1" y="0"/>
            <a:ext cx="12322629" cy="700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a5c4a6d2f613dc6159d77cfbd6dba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09979">
            <a:off x="1867732" y="1245184"/>
            <a:ext cx="2665113" cy="2986298"/>
          </a:xfrm>
          <a:prstGeom prst="rect">
            <a:avLst/>
          </a:prstGeom>
        </p:spPr>
      </p:pic>
      <p:pic>
        <p:nvPicPr>
          <p:cNvPr id="12" name="Рисунок 11" descr="1410558_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48251">
            <a:off x="5134724" y="1898288"/>
            <a:ext cx="3272598" cy="33517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284384">
            <a:off x="1603411" y="893876"/>
            <a:ext cx="22881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atin typeface="Monotype Corsiva" pitchFamily="66" charset="0"/>
              </a:rPr>
              <a:t>Помоги ракете</a:t>
            </a:r>
          </a:p>
        </p:txBody>
      </p:sp>
      <p:sp>
        <p:nvSpPr>
          <p:cNvPr id="14" name="TextBox 13"/>
          <p:cNvSpPr txBox="1"/>
          <p:nvPr/>
        </p:nvSpPr>
        <p:spPr>
          <a:xfrm rot="250565">
            <a:off x="4737712" y="5312197"/>
            <a:ext cx="2259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latin typeface="Monotype Corsiva" pitchFamily="66" charset="0"/>
              </a:rPr>
              <a:t>Найди 10 отличий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37" y="3894888"/>
            <a:ext cx="896190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63" y="4478875"/>
            <a:ext cx="89619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5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224" y="476672"/>
            <a:ext cx="59669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040" y="260648"/>
            <a:ext cx="1728192" cy="736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3792" y="836712"/>
            <a:ext cx="3672408" cy="936104"/>
          </a:xfrm>
        </p:spPr>
        <p:txBody>
          <a:bodyPr>
            <a:no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Monotype Corsiva" pitchFamily="66" charset="0"/>
              </a:rPr>
              <a:t>Молодец! Справился с заданием!</a:t>
            </a:r>
            <a:br>
              <a:rPr lang="ru-RU" sz="1900" b="1" dirty="0">
                <a:solidFill>
                  <a:schemeClr val="tx2"/>
                </a:solidFill>
                <a:latin typeface="Monotype Corsiva" pitchFamily="66" charset="0"/>
              </a:rPr>
            </a:br>
            <a:endParaRPr lang="ru-RU" sz="19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03712" y="188640"/>
            <a:ext cx="3024336" cy="694928"/>
          </a:xfrm>
        </p:spPr>
        <p:txBody>
          <a:bodyPr>
            <a:normAutofit lnSpcReduction="10000"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Monotype Corsiva" pitchFamily="66" charset="0"/>
              </a:rPr>
              <a:t>Только самый внимательный </a:t>
            </a:r>
          </a:p>
          <a:p>
            <a:r>
              <a:rPr lang="ru-RU" sz="1900" b="1" dirty="0">
                <a:solidFill>
                  <a:schemeClr val="tx2"/>
                </a:solidFill>
                <a:latin typeface="Monotype Corsiva" pitchFamily="66" charset="0"/>
              </a:rPr>
              <a:t>найдет одинаковые ракеты! 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6200" y="1916832"/>
            <a:ext cx="1584176" cy="94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639616" y="1412777"/>
            <a:ext cx="295232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rgbClr val="7030A0"/>
                </a:solidFill>
                <a:latin typeface="Monotype Corsiva" pitchFamily="66" charset="0"/>
              </a:rPr>
              <a:t>Загадка:</a:t>
            </a:r>
          </a:p>
          <a:p>
            <a:r>
              <a:rPr lang="ru-RU" sz="1900" b="1" dirty="0">
                <a:solidFill>
                  <a:srgbClr val="00B050"/>
                </a:solidFill>
                <a:latin typeface="Monotype Corsiva" pitchFamily="66" charset="0"/>
              </a:rPr>
              <a:t>Крыльев нет, но эта птица, </a:t>
            </a:r>
          </a:p>
          <a:p>
            <a:r>
              <a:rPr lang="ru-RU" sz="1900" b="1" dirty="0">
                <a:solidFill>
                  <a:srgbClr val="00B050"/>
                </a:solidFill>
                <a:latin typeface="Monotype Corsiva" pitchFamily="66" charset="0"/>
              </a:rPr>
              <a:t>Полетит и прилунится…</a:t>
            </a:r>
          </a:p>
          <a:p>
            <a:r>
              <a:rPr lang="ru-RU" sz="1900" b="1" dirty="0">
                <a:solidFill>
                  <a:srgbClr val="8064A2"/>
                </a:solidFill>
                <a:latin typeface="Monotype Corsiva" pitchFamily="66" charset="0"/>
              </a:rPr>
              <a:t>Если верно выполнишь графический диктант,</a:t>
            </a:r>
          </a:p>
          <a:p>
            <a:r>
              <a:rPr lang="ru-RU" sz="1900" b="1" dirty="0">
                <a:solidFill>
                  <a:srgbClr val="8064A2"/>
                </a:solidFill>
                <a:latin typeface="Monotype Corsiva" pitchFamily="66" charset="0"/>
              </a:rPr>
              <a:t> то увидишь </a:t>
            </a:r>
          </a:p>
          <a:p>
            <a:r>
              <a:rPr lang="ru-RU" sz="1900" b="1" dirty="0">
                <a:solidFill>
                  <a:srgbClr val="8064A2"/>
                </a:solidFill>
                <a:latin typeface="Monotype Corsiva" pitchFamily="66" charset="0"/>
              </a:rPr>
              <a:t>правильный ответ: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392144" y="2852936"/>
            <a:ext cx="259878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900" b="1" dirty="0">
                <a:solidFill>
                  <a:srgbClr val="C0504D"/>
                </a:solidFill>
                <a:latin typeface="Monotype Corsiva" pitchFamily="66" charset="0"/>
              </a:rPr>
              <a:t>Задание выполнено верно! </a:t>
            </a:r>
          </a:p>
          <a:p>
            <a:pPr algn="ctr"/>
            <a:r>
              <a:rPr lang="ru-RU" sz="1900" b="1" dirty="0">
                <a:solidFill>
                  <a:srgbClr val="C0504D"/>
                </a:solidFill>
                <a:latin typeface="Monotype Corsiva" pitchFamily="66" charset="0"/>
              </a:rPr>
              <a:t>Ура! 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1904" y="2276873"/>
            <a:ext cx="1800200" cy="88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456040" y="1484784"/>
            <a:ext cx="2767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F497D"/>
                </a:solidFill>
                <a:latin typeface="Monotype Corsiva" pitchFamily="66" charset="0"/>
              </a:rPr>
              <a:t> </a:t>
            </a:r>
            <a:r>
              <a:rPr lang="ru-RU" b="1" dirty="0">
                <a:solidFill>
                  <a:srgbClr val="C0504D"/>
                </a:solidFill>
                <a:latin typeface="Monotype Corsiva" pitchFamily="66" charset="0"/>
              </a:rPr>
              <a:t>А теперь нужно найти тень:</a:t>
            </a:r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3953" y="3284985"/>
            <a:ext cx="112883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1F497D"/>
                </a:solidFill>
                <a:latin typeface="Monotype Corsiva" pitchFamily="66" charset="0"/>
              </a:rPr>
              <a:t> </a:t>
            </a:r>
            <a:r>
              <a:rPr lang="ru-RU" sz="1900" b="1" dirty="0">
                <a:solidFill>
                  <a:srgbClr val="FF0000"/>
                </a:solidFill>
                <a:latin typeface="Monotype Corsiva" pitchFamily="66" charset="0"/>
              </a:rPr>
              <a:t>Отлично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</a:rPr>
              <a:t>!</a:t>
            </a:r>
            <a:endParaRPr lang="ru-RU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6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2" b="6812"/>
          <a:stretch/>
        </p:blipFill>
        <p:spPr>
          <a:xfrm>
            <a:off x="47756" y="1"/>
            <a:ext cx="12022324" cy="6857999"/>
          </a:xfrm>
        </p:spPr>
      </p:pic>
      <p:sp>
        <p:nvSpPr>
          <p:cNvPr id="5" name="TextBox 4"/>
          <p:cNvSpPr txBox="1"/>
          <p:nvPr/>
        </p:nvSpPr>
        <p:spPr>
          <a:xfrm>
            <a:off x="1370562" y="1415485"/>
            <a:ext cx="9416958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             «Скажи наоборот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»: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      В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солнечный день очень светло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, а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в космосе___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Летом на солнце очень жарко, а в космосе___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 земле люди совершают движения быстро, а в космосе___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На Земле работать легко, а в космосе___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Космическая станция бывает высокая, а бывает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___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 descr="https://avatars.mds.yandex.net/i?id=23c7b02f3187d90b2fa2460e61ee161216fc6c55-12473016-images-thumbs&amp;n=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551" y="4358451"/>
            <a:ext cx="862837" cy="83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avatars.mds.yandex.net/i?id=91e6642eb79f0f8b7ba6a9c9171a6156eae589db-9848644-images-thumbs&amp;n=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69" y="4327293"/>
            <a:ext cx="1257300" cy="8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3297391" y="3428999"/>
            <a:ext cx="1296538" cy="818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93859" y="3914564"/>
            <a:ext cx="349155" cy="3371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15837" y="3425125"/>
            <a:ext cx="456059" cy="8055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5" descr="https://avatars.mds.yandex.net/i?id=7a2d8ed38882d15df21caedb4b04241fdd47793a-7822413-images-thumbs&amp;n=13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122" y1="54375" x2="15385" y2="60625"/>
                        <a14:foregroundMark x1="13122" y1="95938" x2="13122" y2="9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603" y="3478948"/>
            <a:ext cx="1213403" cy="1224893"/>
          </a:xfrm>
          <a:prstGeom prst="rect">
            <a:avLst/>
          </a:prstGeom>
          <a:noFill/>
          <a:extLst/>
        </p:spPr>
      </p:pic>
      <p:pic>
        <p:nvPicPr>
          <p:cNvPr id="20" name="Рисунок 19" descr="https://avatars.mds.yandex.net/i?id=63c77d9a502b5eb1846e08a98ddbb539ce54585f-12153883-images-thumbs&amp;n=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933" y="3429001"/>
            <a:ext cx="1206364" cy="92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rot="15107372">
            <a:off x="1052746" y="3762699"/>
            <a:ext cx="1686616" cy="6771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Выбери ответ </a:t>
            </a:r>
            <a:endParaRPr kumimoji="0" lang="ru-RU" sz="1900" b="1" i="0" u="none" strike="noStrike" kern="1200" cap="none" spc="0" normalizeH="0" baseline="0" noProof="0" dirty="0" smtClean="0">
              <a:ln w="1270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ru-RU" sz="19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картинку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0384" y="375438"/>
            <a:ext cx="896190" cy="1493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462781">
            <a:off x="3223924" y="4875457"/>
            <a:ext cx="896190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303</Words>
  <Application>Microsoft Office PowerPoint</Application>
  <PresentationFormat>Широкоэкранный</PresentationFormat>
  <Paragraphs>87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11</vt:i4>
      </vt:variant>
    </vt:vector>
  </HeadingPairs>
  <TitlesOfParts>
    <vt:vector size="24" baseType="lpstr">
      <vt:lpstr>Aharoni</vt:lpstr>
      <vt:lpstr>Arial</vt:lpstr>
      <vt:lpstr>Calibri</vt:lpstr>
      <vt:lpstr>Calibri Light</vt:lpstr>
      <vt:lpstr>Mistral</vt:lpstr>
      <vt:lpstr>Monotype Corsiva</vt:lpstr>
      <vt:lpstr>Open Sans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Молодец! Справился с заданием!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Школа-2</dc:creator>
  <cp:lastModifiedBy>Школа-2</cp:lastModifiedBy>
  <cp:revision>47</cp:revision>
  <dcterms:created xsi:type="dcterms:W3CDTF">2024-04-01T05:49:26Z</dcterms:created>
  <dcterms:modified xsi:type="dcterms:W3CDTF">2024-04-08T05:58:22Z</dcterms:modified>
</cp:coreProperties>
</file>