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78" r:id="rId7"/>
    <p:sldId id="269" r:id="rId8"/>
    <p:sldId id="277" r:id="rId9"/>
    <p:sldId id="268" r:id="rId10"/>
    <p:sldId id="271" r:id="rId11"/>
    <p:sldId id="273" r:id="rId12"/>
    <p:sldId id="275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55" autoAdjust="0"/>
    <p:restoredTop sz="94689" autoAdjust="0"/>
  </p:normalViewPr>
  <p:slideViewPr>
    <p:cSldViewPr snapToGrid="0">
      <p:cViewPr varScale="1">
        <p:scale>
          <a:sx n="58" d="100"/>
          <a:sy n="58" d="100"/>
        </p:scale>
        <p:origin x="62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90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5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422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77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49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71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28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96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27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8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34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88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11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5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2847B9-6030-41B3-8E1A-69BAD5C5A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5902193-0775-4719-B61C-CE8912B75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0A743-777D-4916-8974-C19268FE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DE301E-BC2D-46EC-992F-4DED5A9E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071AB6-86EB-471D-8C57-C76A093D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3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3B8C2B-D4EF-4D70-B5E0-6BB020B0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ACB382-AF44-41BF-A965-605AB48E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567D41-2090-4721-A149-63EF4507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29877F-9DEA-4FF8-BFAD-9E3277E7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D0BC53-E233-4E24-90F6-91BEDCA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15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66DD60-65D2-4BF9-94A3-84C44AFD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A28F37-5A27-46FC-9A53-5355B520D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C6B535-13CC-4074-989F-6FC08D09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AD35C0-21DB-4661-91DB-6670D3DD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B33251-E8AA-4840-910B-DB6C0F29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40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AB56A1-A0CC-4157-BF19-75723C1A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5160BC-2C76-43E0-9C2D-B79AE1A60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773CBD0-6847-430A-961B-C159FAC17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9A1888-28FD-4235-BF77-2868A74D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022AB7-25E5-46CB-907C-AAD1D0A8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97D45F-8C16-47A3-9E24-0D3E2817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83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09A408-ED80-4442-B016-E8CEB9D9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92A51C-9956-4696-BE46-E7DD6399A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B26352F-13A1-4FE3-94A3-063EC0327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6DD5874-58E9-4608-B726-4E49CE45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87E7114-4161-45D2-B709-EFA365D17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D062782-20C0-4EBF-8E25-7C63DF1C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880E3C1-937D-44E9-8C19-2F0438EC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A2E98C9-13C7-4335-AD46-5DC6A54A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97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7EAF60-C268-4558-BCFC-30A82DB2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06AE94F-02AD-419E-B2FB-E3F9215D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37D0EE9-9BAF-4535-83E8-90BFCB59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D7381E8-9E57-472E-99F8-58862711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42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D0D0731-1A51-47E2-AA80-158EB7344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23E5F94-EAAF-4B60-B4E2-340B1F1B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940274F-028E-42EE-98DB-D32069C0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5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08CED7-9A1A-4354-BB70-6BD260BD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D6C12E-1DD6-4C97-950B-C24D3440C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972D63A-F70D-4F0F-9756-55A0E8570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C8A6174-B990-4912-8CC5-027B30A59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C9E8E50-2137-49E7-83DE-BF1A83A2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E38D2B-B557-4010-9AD3-00FCED65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72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35CFBC-EBF2-4266-8ED2-526E8443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70D5AE0-435E-45D7-A91F-11229240E3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B9DD1C-D711-4B1C-9E2A-C2E23C666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EEB22E-2B22-4266-B15D-455046D1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E8B0D6-71BD-4407-B2A1-52866ECD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915DC1D-727B-4E4C-9A44-1C8AC0FF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50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2772D8-972D-45F4-AD8B-32A179F8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87CF164-DDEF-43E3-984A-77D005BFF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512FFD-B19C-4FB6-8FAF-B6F9CD37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FDBF75B-E78C-4A5A-8F91-A4465197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ECB58E-6D3B-483C-9537-FAD1D63F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68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50A231-B3C9-4496-8D4D-8511345E8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5EB21D-2561-4A8A-B6DD-D96CC6F84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D6690E-94BD-4B2E-A488-BF3F7EC7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4B4343-2B13-4542-9818-2F76E3F9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ADA900-B12C-408A-ABA7-55A244B2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38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66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26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93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88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8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483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81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23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37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5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11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6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1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0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3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9E73-4220-465F-A6F9-4337FDC999EF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61D0C-2D67-41E5-943D-7B01F7D2BA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0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563CC7-0A08-49DE-9461-80A1F3CA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D26892-F0C8-4C00-8C67-16CE370B9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A7FD60-7F02-4A9D-8833-925C1637B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A21FB-FB39-4657-818D-B5C2F17102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B5AC28-15B5-4EB1-AA69-F1ABED33A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13CA82-C355-41E6-9BE9-A7C9C979D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A078A-9C81-4731-87C0-91C938C1DF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1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623D9-D415-4B47-BB50-014333A3C8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15E8F-341E-4279-9A82-2A2AFB3FE8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3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0b5577b6f2f3132ccf826ce993d18ae2e42011ba-398570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" y="137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20" b="60920" l="14951" r="42402">
                        <a14:foregroundMark x1="21324" y1="53366" x2="24142" y2="60263"/>
                        <a14:backgroundMark x1="20956" y1="17241" x2="26471" y2="36782"/>
                        <a14:backgroundMark x1="30515" y1="34975" x2="33088" y2="37931"/>
                      </a14:backgroundRemoval>
                    </a14:imgEffect>
                  </a14:imgLayer>
                </a14:imgProps>
              </a:ext>
            </a:extLst>
          </a:blip>
          <a:srcRect l="12058" t="16477" r="57843" b="38894"/>
          <a:stretch/>
        </p:blipFill>
        <p:spPr>
          <a:xfrm>
            <a:off x="-497720" y="4269180"/>
            <a:ext cx="2339439" cy="2588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330" y="5737099"/>
            <a:ext cx="1210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№3</a:t>
            </a:r>
          </a:p>
          <a:p>
            <a:r>
              <a:rPr lang="ru-RU" b="1" dirty="0" smtClean="0"/>
              <a:t>МАЙ</a:t>
            </a:r>
          </a:p>
          <a:p>
            <a:r>
              <a:rPr lang="ru-RU" b="1" dirty="0" smtClean="0"/>
              <a:t> 2024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08054">
            <a:off x="9285660" y="1970267"/>
            <a:ext cx="2007084" cy="1371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851" y="4638505"/>
            <a:ext cx="2174282" cy="1990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9594" y="1119125"/>
            <a:ext cx="2009563" cy="3766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94717">
            <a:off x="9398578" y="3328641"/>
            <a:ext cx="1471820" cy="1631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4727" y="58783"/>
            <a:ext cx="1496960" cy="1573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47" l="0" r="100000">
                        <a14:foregroundMark x1="45250" y1="36042" x2="52000" y2="64664"/>
                        <a14:foregroundMark x1="59000" y1="43993" x2="38625" y2="53710"/>
                        <a14:foregroundMark x1="42500" y1="42580" x2="42375" y2="64488"/>
                        <a14:foregroundMark x1="45625" y1="63428" x2="60875" y2="59011"/>
                        <a14:foregroundMark x1="48375" y1="37986" x2="58000" y2="42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822183" y="745207"/>
            <a:ext cx="5551057" cy="41782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0616" y="643869"/>
            <a:ext cx="6744154" cy="144655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Л</a:t>
            </a:r>
            <a:r>
              <a:rPr lang="ru-RU" sz="72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О</a:t>
            </a:r>
            <a:r>
              <a:rPr lang="ru-RU" sz="48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Г</a:t>
            </a:r>
            <a:r>
              <a:rPr lang="ru-RU" sz="6600" b="1" dirty="0" smtClean="0">
                <a:solidFill>
                  <a:srgbClr val="00B0F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О</a:t>
            </a:r>
            <a:r>
              <a:rPr lang="ru-RU" sz="80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Д</a:t>
            </a:r>
            <a:r>
              <a:rPr lang="ru-RU" sz="6600" b="1" dirty="0" smtClean="0">
                <a:solidFill>
                  <a:srgbClr val="FFC00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Е</a:t>
            </a:r>
            <a:r>
              <a:rPr lang="ru-RU" sz="6600" b="1" dirty="0" smtClean="0">
                <a:solidFill>
                  <a:srgbClr val="92D05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Ф</a:t>
            </a:r>
            <a:r>
              <a:rPr lang="ru-RU" sz="80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И</a:t>
            </a:r>
            <a:r>
              <a:rPr lang="ru-RU" sz="6600" b="1" dirty="0" smtClean="0">
                <a:solidFill>
                  <a:srgbClr val="00B0F0"/>
                </a:solidFill>
                <a:latin typeface="Arial Black" panose="020B0A04020102020204" pitchFamily="34" charset="0"/>
                <a:cs typeface="DokChampa" panose="020B0604020202020204" pitchFamily="34" charset="-34"/>
              </a:rPr>
              <a:t>Я</a:t>
            </a:r>
            <a:endParaRPr lang="ru-RU" sz="6600" b="1" dirty="0">
              <a:solidFill>
                <a:srgbClr val="00B0F0"/>
              </a:solidFill>
              <a:latin typeface="Arial Black" panose="020B0A04020102020204" pitchFamily="34" charset="0"/>
              <a:cs typeface="DokChampa" panose="020B0604020202020204" pitchFamily="34" charset="-34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0948" y="1145494"/>
            <a:ext cx="1718764" cy="24858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355883">
            <a:off x="2327884" y="1071425"/>
            <a:ext cx="3326102" cy="34683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70910" y="4171772"/>
            <a:ext cx="1545771" cy="12110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21936" y="4454125"/>
            <a:ext cx="131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МАШИНА </a:t>
            </a:r>
          </a:p>
          <a:p>
            <a:pPr algn="ctr"/>
            <a:r>
              <a:rPr lang="ru-RU" b="1" dirty="0" smtClean="0"/>
              <a:t>ВРЕМЕНИ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767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3674" r="5386" b="4587"/>
          <a:stretch/>
        </p:blipFill>
        <p:spPr>
          <a:xfrm>
            <a:off x="-209006" y="0"/>
            <a:ext cx="12401006" cy="6930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3714" y="600891"/>
            <a:ext cx="4875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вас работали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5509" y="1932317"/>
            <a:ext cx="392286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latin typeface="Monotype Corsiva" panose="03010101010201010101" pitchFamily="66" charset="0"/>
              </a:rPr>
              <a:t>Учитель-логопед </a:t>
            </a:r>
            <a:r>
              <a:rPr lang="ru-RU" sz="1900" b="1" dirty="0" smtClean="0">
                <a:latin typeface="Monotype Corsiva" panose="03010101010201010101" pitchFamily="66" charset="0"/>
              </a:rPr>
              <a:t>Качур Т.В.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Учитель-дефектолог </a:t>
            </a:r>
            <a:r>
              <a:rPr lang="ru-RU" sz="1900" b="1" dirty="0" smtClean="0">
                <a:latin typeface="Monotype Corsiva" panose="03010101010201010101" pitchFamily="66" charset="0"/>
              </a:rPr>
              <a:t>Манакова Л.А.</a:t>
            </a:r>
          </a:p>
          <a:p>
            <a:r>
              <a:rPr lang="ru-RU" sz="1900" b="1" dirty="0">
                <a:latin typeface="Monotype Corsiva" panose="03010101010201010101" pitchFamily="66" charset="0"/>
              </a:rPr>
              <a:t>Учитель-логопед </a:t>
            </a:r>
            <a:r>
              <a:rPr lang="ru-RU" sz="1900" b="1" dirty="0" smtClean="0">
                <a:latin typeface="Monotype Corsiva" panose="03010101010201010101" pitchFamily="66" charset="0"/>
              </a:rPr>
              <a:t>  </a:t>
            </a:r>
            <a:r>
              <a:rPr lang="ru-RU" sz="1900" b="1" dirty="0" smtClean="0">
                <a:latin typeface="Monotype Corsiva" panose="03010101010201010101" pitchFamily="66" charset="0"/>
              </a:rPr>
              <a:t>Абдурахманова  О.Ш</a:t>
            </a:r>
            <a:r>
              <a:rPr lang="ru-RU" sz="1900" b="1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1900" b="1" dirty="0">
                <a:latin typeface="Monotype Corsiva" panose="03010101010201010101" pitchFamily="66" charset="0"/>
              </a:rPr>
              <a:t>Учитель-логопед </a:t>
            </a:r>
            <a:r>
              <a:rPr lang="ru-RU" sz="1900" b="1" dirty="0" smtClean="0">
                <a:latin typeface="Monotype Corsiva" panose="03010101010201010101" pitchFamily="66" charset="0"/>
              </a:rPr>
              <a:t>Лапшина О.Н.</a:t>
            </a:r>
          </a:p>
          <a:p>
            <a:r>
              <a:rPr lang="ru-RU" sz="1900" b="1" dirty="0">
                <a:latin typeface="Monotype Corsiva" panose="03010101010201010101" pitchFamily="66" charset="0"/>
              </a:rPr>
              <a:t>Учитель-дефектолог </a:t>
            </a:r>
            <a:r>
              <a:rPr lang="ru-RU" sz="1900" b="1" dirty="0" err="1" smtClean="0">
                <a:latin typeface="Monotype Corsiva" panose="03010101010201010101" pitchFamily="66" charset="0"/>
              </a:rPr>
              <a:t>Унжакова</a:t>
            </a:r>
            <a:r>
              <a:rPr lang="ru-RU" sz="1900" b="1" dirty="0" smtClean="0">
                <a:latin typeface="Monotype Corsiva" panose="03010101010201010101" pitchFamily="66" charset="0"/>
              </a:rPr>
              <a:t> </a:t>
            </a:r>
            <a:r>
              <a:rPr lang="ru-RU" sz="1900" b="1" dirty="0" smtClean="0">
                <a:latin typeface="Monotype Corsiva" panose="03010101010201010101" pitchFamily="66" charset="0"/>
              </a:rPr>
              <a:t>Н.В.</a:t>
            </a:r>
            <a:endParaRPr lang="ru-RU" sz="1900" b="1" dirty="0" smtClean="0">
              <a:latin typeface="Monotype Corsiva" panose="03010101010201010101" pitchFamily="66" charset="0"/>
            </a:endParaRP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Учитель-дефектолог </a:t>
            </a:r>
            <a:r>
              <a:rPr lang="ru-RU" sz="1900" b="1" dirty="0" err="1" smtClean="0">
                <a:latin typeface="Monotype Corsiva" panose="03010101010201010101" pitchFamily="66" charset="0"/>
              </a:rPr>
              <a:t>Шабарова</a:t>
            </a:r>
            <a:r>
              <a:rPr lang="ru-RU" sz="1900" b="1" dirty="0" smtClean="0">
                <a:latin typeface="Monotype Corsiva" panose="03010101010201010101" pitchFamily="66" charset="0"/>
              </a:rPr>
              <a:t> О.В.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Учитель-логопед Франк Е.В</a:t>
            </a:r>
            <a:r>
              <a:rPr lang="ru-RU" dirty="0" smtClean="0"/>
              <a:t>.</a:t>
            </a:r>
          </a:p>
          <a:p>
            <a:r>
              <a:rPr lang="ru-RU" sz="1900" b="1" dirty="0">
                <a:latin typeface="Monotype Corsiva" panose="03010101010201010101" pitchFamily="66" charset="0"/>
              </a:rPr>
              <a:t>Учитель-логопед </a:t>
            </a:r>
            <a:r>
              <a:rPr lang="ru-RU" sz="1900" b="1" dirty="0" err="1" smtClean="0">
                <a:latin typeface="Monotype Corsiva" panose="03010101010201010101" pitchFamily="66" charset="0"/>
              </a:rPr>
              <a:t>Слободянюк</a:t>
            </a:r>
            <a:r>
              <a:rPr lang="ru-RU" sz="1900" b="1" dirty="0" smtClean="0">
                <a:latin typeface="Monotype Corsiva" panose="03010101010201010101" pitchFamily="66" charset="0"/>
              </a:rPr>
              <a:t> Ю.В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Учитель-дефектолог Николаева М.Е.</a:t>
            </a:r>
          </a:p>
          <a:p>
            <a:endParaRPr lang="ru-RU" sz="1900" b="1" dirty="0" smtClean="0">
              <a:latin typeface="Monotype Corsiva" panose="03010101010201010101" pitchFamily="66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Рисунок 1" descr="C:\Users\Школа-2\Desktop\шаблоны 9 мая логодефия\2af60b06549c0f15c3f82a9c80846d86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" b="4477"/>
          <a:stretch/>
        </p:blipFill>
        <p:spPr bwMode="auto">
          <a:xfrm>
            <a:off x="-1" y="-39189"/>
            <a:ext cx="5290457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0176">
            <a:off x="4630150" y="3093097"/>
            <a:ext cx="4560203" cy="4755292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7145383" y="2220686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9601200" y="1685109"/>
            <a:ext cx="45719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2192323">
            <a:off x="6952359" y="1152115"/>
            <a:ext cx="4146143" cy="3046766"/>
          </a:xfrm>
          <a:prstGeom prst="wedgeRoundRect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Привет!!! 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ЛОГОДЕФИЯ!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сегодня мы с друзьями  совершим путешествие в прошлое, на настоящей машине времени, прихватив с собой  старый фотоальбом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Ну что…. ПОЕХАЛИ!!!!</a:t>
            </a: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01" y="1309961"/>
            <a:ext cx="6761017" cy="5070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2735" y="0"/>
            <a:ext cx="6285749" cy="3535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4" b="99688" l="32813" r="100000">
                        <a14:foregroundMark x1="40625" y1="57813" x2="40527" y2="65625"/>
                        <a14:backgroundMark x1="64063" y1="57813" x2="63477" y2="74688"/>
                        <a14:backgroundMark x1="69629" y1="64375" x2="67285" y2="66406"/>
                        <a14:backgroundMark x1="63184" y1="73594" x2="63672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83315" y="2185988"/>
            <a:ext cx="6850816" cy="42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BA7233-3769-4B6C-AB21-BD37FC53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4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6689" y="1052737"/>
            <a:ext cx="532859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u="sng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Ответить на вопросы (полным предложением</a:t>
            </a:r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):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-Какой праздник мы отмечаем 9 мая?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-Что такое государство? Родина?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-Что такое граница?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-Почему нужно охранять Родину?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-Почему День Победы отмечают 9 мая?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-Почему в этот день поздравляют ветеранов?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86802" y="3463187"/>
            <a:ext cx="534377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u="sng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Составь предложения из слов: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 На, истребитель, военный, пилот, летать.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 Граница, на, Родина, пограничники, наша, служат.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 Цель, ракета, в, попала.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 Дорога, танк, по, большой, едет. 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 Получил, за смелость, разведчик, орден.</a:t>
            </a:r>
          </a:p>
          <a:p>
            <a:r>
              <a:rPr lang="ru-RU" sz="1900" b="1" dirty="0">
                <a:solidFill>
                  <a:srgbClr val="9BBB59">
                    <a:lumMod val="50000"/>
                  </a:srgb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- Цветы, дети, подарили, ветераны, война.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27648" y="770767"/>
            <a:ext cx="1034324" cy="10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4536" y="3191783"/>
            <a:ext cx="1034324" cy="10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94" l="0" r="100000">
                        <a14:foregroundMark x1="82178" y1="30319" x2="80198" y2="70213"/>
                        <a14:foregroundMark x1="65347" y1="39362" x2="73927" y2="50000"/>
                        <a14:foregroundMark x1="79538" y1="82979" x2="68647" y2="83511"/>
                        <a14:foregroundMark x1="85149" y1="82979" x2="85149" y2="82979"/>
                        <a14:foregroundMark x1="10561" y1="17021" x2="24422" y2="2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89" y="2854356"/>
            <a:ext cx="1746520" cy="108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7393" r="683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0" t="4447" r="26817"/>
          <a:stretch/>
        </p:blipFill>
        <p:spPr bwMode="auto">
          <a:xfrm>
            <a:off x="8336057" y="873804"/>
            <a:ext cx="792088" cy="17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81" y="5085185"/>
            <a:ext cx="1667715" cy="12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4365105"/>
            <a:ext cx="985621" cy="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1691918"/>
            <a:ext cx="985621" cy="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4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346807"/>
            <a:ext cx="3937098" cy="37686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39" y="2460655"/>
            <a:ext cx="2330751" cy="2472010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4354481" y="1449978"/>
            <a:ext cx="2280943" cy="96665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«Найди отличия»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202" y="392877"/>
            <a:ext cx="4285486" cy="4539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0" b="95067" l="1467" r="9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45" y="4279521"/>
            <a:ext cx="2538549" cy="22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14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8" t="39894" r="35133" b="12522"/>
          <a:stretch/>
        </p:blipFill>
        <p:spPr bwMode="auto">
          <a:xfrm>
            <a:off x="8281853" y="533590"/>
            <a:ext cx="3313846" cy="32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3207795"/>
            <a:ext cx="3283131" cy="3197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Стрелка влево 5"/>
          <p:cNvSpPr/>
          <p:nvPr/>
        </p:nvSpPr>
        <p:spPr>
          <a:xfrm flipH="1">
            <a:off x="1130155" y="33527"/>
            <a:ext cx="6762746" cy="1000125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900" b="1" dirty="0" smtClean="0">
                <a:ln w="0"/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Помоги пилотам посадить истребитель. Назови красные цифры от 1 до 20. Черные цифры сосчитай от 20 до </a:t>
            </a:r>
            <a:r>
              <a:rPr lang="ru-RU" b="1" dirty="0" smtClean="0">
                <a:ln w="0"/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1.</a:t>
            </a:r>
            <a:endParaRPr lang="ru-RU" b="1" dirty="0">
              <a:ln w="0"/>
              <a:solidFill>
                <a:srgbClr val="ED7D31">
                  <a:lumMod val="75000"/>
                </a:srgb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37013" r="4273" b="12326"/>
          <a:stretch/>
        </p:blipFill>
        <p:spPr bwMode="auto">
          <a:xfrm>
            <a:off x="4511528" y="4666489"/>
            <a:ext cx="5103398" cy="2025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  <a:extLst/>
        </p:spPr>
      </p:pic>
      <p:sp>
        <p:nvSpPr>
          <p:cNvPr id="4" name="Выноска со стрелкой вверх 3"/>
          <p:cNvSpPr/>
          <p:nvPr/>
        </p:nvSpPr>
        <p:spPr>
          <a:xfrm rot="10800000">
            <a:off x="52253" y="2219986"/>
            <a:ext cx="4324350" cy="863283"/>
          </a:xfrm>
          <a:prstGeom prst="upArrowCallout">
            <a:avLst>
              <a:gd name="adj1" fmla="val 25000"/>
              <a:gd name="adj2" fmla="val 42143"/>
              <a:gd name="adj3" fmla="val 25000"/>
              <a:gd name="adj4" fmla="val 6497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46" y="2191168"/>
            <a:ext cx="42217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Помоги танкисту дойти до танка не попав в плен</a:t>
            </a:r>
            <a:endParaRPr lang="ru-RU" sz="1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Выноска со стрелкой вверх 10"/>
          <p:cNvSpPr/>
          <p:nvPr/>
        </p:nvSpPr>
        <p:spPr>
          <a:xfrm rot="16200000">
            <a:off x="9458354" y="4448203"/>
            <a:ext cx="2285999" cy="1828741"/>
          </a:xfrm>
          <a:prstGeom prst="upArrowCallout">
            <a:avLst>
              <a:gd name="adj1" fmla="val 25000"/>
              <a:gd name="adj2" fmla="val 42143"/>
              <a:gd name="adj3" fmla="val 25000"/>
              <a:gd name="adj4" fmla="val 6497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b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3941" y="4227245"/>
            <a:ext cx="131890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Называй цвет слова. А не читай то, что написано. Тогда враг не пройдет. </a:t>
            </a:r>
            <a:endParaRPr lang="ru-RU" sz="19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88B252-099B-0383-51E2-97D2CD64E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" y="-90948"/>
            <a:ext cx="12192000" cy="7039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D65EE6-FA7E-9179-AC87-7C9F1EBBE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862478"/>
            <a:ext cx="4935794" cy="4604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9E6D75-F16E-8DE2-C3AC-9AA510588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2956" r="1410"/>
          <a:stretch/>
        </p:blipFill>
        <p:spPr>
          <a:xfrm>
            <a:off x="7287576" y="2149091"/>
            <a:ext cx="3439418" cy="222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677C89-E637-C20C-9AAE-758EAE547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088" y="666613"/>
            <a:ext cx="1036410" cy="89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6AB9EBF-70E3-56C3-29F4-356C9CE6B0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04" y="218496"/>
            <a:ext cx="1013548" cy="93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7059C99-784B-5455-7643-23ED4CBE8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41" y="4481500"/>
            <a:ext cx="1066892" cy="96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F0A586B-8679-6DFE-2928-FC3BFE05C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04" y="4460543"/>
            <a:ext cx="1074513" cy="1028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A975D4A-4D75-29C0-5B42-DC3132192A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21" y="506935"/>
            <a:ext cx="1005927" cy="960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EA40C30-E0CB-4329-CE9E-B822EAE47C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57" y="4460543"/>
            <a:ext cx="998307" cy="1005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1EFD61-E638-522E-F749-7CF693ACFE91}"/>
              </a:ext>
            </a:extLst>
          </p:cNvPr>
          <p:cNvSpPr txBox="1"/>
          <p:nvPr/>
        </p:nvSpPr>
        <p:spPr>
          <a:xfrm>
            <a:off x="8132514" y="1509313"/>
            <a:ext cx="13909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Найди тень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D297E0-66DF-CAA2-9136-EE6EBCBE498D}"/>
              </a:ext>
            </a:extLst>
          </p:cNvPr>
          <p:cNvSpPr txBox="1"/>
          <p:nvPr/>
        </p:nvSpPr>
        <p:spPr>
          <a:xfrm>
            <a:off x="1848465" y="557975"/>
            <a:ext cx="33331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Отгадай слово по первым буквам</a:t>
            </a:r>
          </a:p>
        </p:txBody>
      </p:sp>
    </p:spTree>
    <p:extLst>
      <p:ext uri="{BB962C8B-B14F-4D97-AF65-F5344CB8AC3E}">
        <p14:creationId xmlns:p14="http://schemas.microsoft.com/office/powerpoint/2010/main" val="13808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752167"/>
            <a:ext cx="9144000" cy="57518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" y="2508"/>
            <a:ext cx="12191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97563" y="1859338"/>
            <a:ext cx="49968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артиллерии служат (кто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?) артиллеристы.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ru-RU" sz="2000" b="1" dirty="0" smtClean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зенитных войсках </a:t>
            </a:r>
            <a:r>
              <a:rPr lang="ru-RU" sz="2000" b="1" dirty="0" smtClean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служат (кто?) </a:t>
            </a:r>
            <a:r>
              <a:rPr lang="ru-RU" sz="2000" b="1" dirty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… </a:t>
            </a:r>
            <a:r>
              <a:rPr lang="ru-RU" sz="2000" b="1" dirty="0" smtClean="0">
                <a:solidFill>
                  <a:srgbClr val="ED7D31">
                    <a:lumMod val="75000"/>
                  </a:srgbClr>
                </a:solidFill>
                <a:latin typeface="Monotype Corsiva" panose="03010101010201010101" pitchFamily="66" charset="0"/>
              </a:rPr>
              <a:t>. </a:t>
            </a:r>
          </a:p>
          <a:p>
            <a:endParaRPr lang="ru-RU" sz="2000" b="1" dirty="0" smtClean="0">
              <a:solidFill>
                <a:srgbClr val="ED7D31">
                  <a:lumMod val="75000"/>
                </a:srgbClr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5B9BD5">
                    <a:lumMod val="50000"/>
                  </a:srgbClr>
                </a:solidFill>
                <a:latin typeface="Monotype Corsiva" panose="03010101010201010101" pitchFamily="66" charset="0"/>
              </a:rPr>
              <a:t>небе нашу Родину </a:t>
            </a:r>
            <a:r>
              <a:rPr lang="ru-RU" sz="2000" b="1" dirty="0" smtClean="0">
                <a:solidFill>
                  <a:srgbClr val="5B9BD5">
                    <a:lumMod val="50000"/>
                  </a:srgbClr>
                </a:solidFill>
                <a:latin typeface="Monotype Corsiva" panose="03010101010201010101" pitchFamily="66" charset="0"/>
              </a:rPr>
              <a:t>охраняют(кто?) … . </a:t>
            </a:r>
          </a:p>
          <a:p>
            <a:endParaRPr lang="ru-RU" sz="2000" b="1" dirty="0" smtClean="0">
              <a:solidFill>
                <a:srgbClr val="5B9BD5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</a:rPr>
              <a:t>пехоте </a:t>
            </a: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Monotype Corsiva" panose="03010101010201010101" pitchFamily="66" charset="0"/>
              </a:rPr>
              <a:t>служат(кто?) … . </a:t>
            </a:r>
          </a:p>
          <a:p>
            <a:endParaRPr lang="ru-RU" sz="2000" b="1" dirty="0" smtClean="0">
              <a:solidFill>
                <a:srgbClr val="70AD47">
                  <a:lumMod val="50000"/>
                </a:srgbClr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море несут 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службу(кто?) … . </a:t>
            </a:r>
          </a:p>
          <a:p>
            <a:endParaRPr lang="ru-RU" sz="20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44546A">
                    <a:lumMod val="75000"/>
                  </a:srgbClr>
                </a:solidFill>
                <a:latin typeface="Monotype Corsiva" panose="03010101010201010101" pitchFamily="66" charset="0"/>
              </a:rPr>
              <a:t>На </a:t>
            </a:r>
            <a:r>
              <a:rPr lang="ru-RU" sz="2000" b="1" dirty="0">
                <a:solidFill>
                  <a:srgbClr val="44546A">
                    <a:lumMod val="75000"/>
                  </a:srgbClr>
                </a:solidFill>
                <a:latin typeface="Monotype Corsiva" panose="03010101010201010101" pitchFamily="66" charset="0"/>
              </a:rPr>
              <a:t>границе охраняют </a:t>
            </a:r>
            <a:r>
              <a:rPr lang="ru-RU" sz="2000" b="1" dirty="0" smtClean="0">
                <a:solidFill>
                  <a:srgbClr val="44546A">
                    <a:lumMod val="75000"/>
                  </a:srgbClr>
                </a:solidFill>
                <a:latin typeface="Monotype Corsiva" panose="03010101010201010101" pitchFamily="66" charset="0"/>
              </a:rPr>
              <a:t>Родину(кто?) </a:t>
            </a:r>
            <a:r>
              <a:rPr lang="ru-RU" sz="2000" b="1" dirty="0">
                <a:solidFill>
                  <a:srgbClr val="44546A">
                    <a:lumMod val="75000"/>
                  </a:srgbClr>
                </a:solidFill>
                <a:latin typeface="Monotype Corsiva" panose="03010101010201010101" pitchFamily="66" charset="0"/>
              </a:rPr>
              <a:t>… </a:t>
            </a:r>
            <a:r>
              <a:rPr lang="ru-RU" sz="2000" b="1" dirty="0" smtClean="0">
                <a:solidFill>
                  <a:srgbClr val="44546A">
                    <a:lumMod val="75000"/>
                  </a:srgbClr>
                </a:solidFill>
                <a:latin typeface="Monotype Corsiva" panose="03010101010201010101" pitchFamily="66" charset="0"/>
              </a:rPr>
              <a:t>. </a:t>
            </a:r>
          </a:p>
          <a:p>
            <a:endParaRPr lang="ru-RU" sz="2000" b="1" dirty="0" smtClean="0">
              <a:solidFill>
                <a:srgbClr val="5B9BD5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5B9BD5"/>
                </a:solidFill>
                <a:latin typeface="Monotype Corsiva" panose="03010101010201010101" pitchFamily="66" charset="0"/>
              </a:rPr>
              <a:t>В </a:t>
            </a:r>
            <a:r>
              <a:rPr lang="ru-RU" sz="2000" b="1" dirty="0">
                <a:solidFill>
                  <a:srgbClr val="5B9BD5"/>
                </a:solidFill>
                <a:latin typeface="Monotype Corsiva" panose="03010101010201010101" pitchFamily="66" charset="0"/>
              </a:rPr>
              <a:t>кавалерии </a:t>
            </a:r>
            <a:r>
              <a:rPr lang="ru-RU" sz="2000" b="1" dirty="0" smtClean="0">
                <a:solidFill>
                  <a:srgbClr val="5B9BD5"/>
                </a:solidFill>
                <a:latin typeface="Monotype Corsiva" panose="03010101010201010101" pitchFamily="66" charset="0"/>
              </a:rPr>
              <a:t>служат(кто?) … .</a:t>
            </a:r>
            <a:endParaRPr lang="ru-RU" sz="2000" b="1" dirty="0">
              <a:solidFill>
                <a:srgbClr val="5B9BD5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5B9BD5"/>
                </a:solidFill>
              </a:rPr>
              <a:t/>
            </a:r>
            <a:br>
              <a:rPr lang="ru-RU" dirty="0" smtClean="0">
                <a:solidFill>
                  <a:srgbClr val="5B9BD5"/>
                </a:solidFill>
              </a:rPr>
            </a:br>
            <a:endParaRPr lang="ru-RU" dirty="0">
              <a:solidFill>
                <a:srgbClr val="5B9BD5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255" y="4455532"/>
            <a:ext cx="884141" cy="1088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248" y="2529443"/>
            <a:ext cx="1134284" cy="12377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31" y="827919"/>
            <a:ext cx="1060206" cy="12166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76" y="4695860"/>
            <a:ext cx="1253766" cy="1290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01" y="942541"/>
            <a:ext cx="1037205" cy="1034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61" y="681299"/>
            <a:ext cx="1199408" cy="1090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48" y="640008"/>
            <a:ext cx="1127881" cy="11732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661" y="3663226"/>
            <a:ext cx="1854673" cy="2682378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1201705" y="1381335"/>
            <a:ext cx="2239258" cy="17669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Как называются </a:t>
            </a:r>
            <a:r>
              <a:rPr lang="ru-RU" sz="20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военные, </a:t>
            </a:r>
            <a:r>
              <a:rPr lang="ru-RU" sz="2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которые несут службу :</a:t>
            </a:r>
          </a:p>
        </p:txBody>
      </p:sp>
    </p:spTree>
    <p:extLst>
      <p:ext uri="{BB962C8B-B14F-4D97-AF65-F5344CB8AC3E}">
        <p14:creationId xmlns:p14="http://schemas.microsoft.com/office/powerpoint/2010/main" val="20884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318</Words>
  <Application>Microsoft Office PowerPoint</Application>
  <PresentationFormat>Широкоэкранный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DokChampa</vt:lpstr>
      <vt:lpstr>Monotype Corsiva</vt:lpstr>
      <vt:lpstr>Times New Roman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Школа-2</dc:creator>
  <cp:lastModifiedBy>Школа-2</cp:lastModifiedBy>
  <cp:revision>28</cp:revision>
  <dcterms:created xsi:type="dcterms:W3CDTF">2024-04-12T05:06:00Z</dcterms:created>
  <dcterms:modified xsi:type="dcterms:W3CDTF">2024-05-13T05:58:29Z</dcterms:modified>
</cp:coreProperties>
</file>