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7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B0A6-FAAE-4395-B733-B8B5A2970436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80D-676F-4CA0-8FA6-AA61CDF46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67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B0A6-FAAE-4395-B733-B8B5A2970436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80D-676F-4CA0-8FA6-AA61CDF46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0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B0A6-FAAE-4395-B733-B8B5A2970436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80D-676F-4CA0-8FA6-AA61CDF46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82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B0A6-FAAE-4395-B733-B8B5A2970436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80D-676F-4CA0-8FA6-AA61CDF4600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4267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B0A6-FAAE-4395-B733-B8B5A2970436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80D-676F-4CA0-8FA6-AA61CDF46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627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B0A6-FAAE-4395-B733-B8B5A2970436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80D-676F-4CA0-8FA6-AA61CDF46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58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B0A6-FAAE-4395-B733-B8B5A2970436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80D-676F-4CA0-8FA6-AA61CDF46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237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B0A6-FAAE-4395-B733-B8B5A2970436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80D-676F-4CA0-8FA6-AA61CDF46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12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B0A6-FAAE-4395-B733-B8B5A2970436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80D-676F-4CA0-8FA6-AA61CDF46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58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B0A6-FAAE-4395-B733-B8B5A2970436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80D-676F-4CA0-8FA6-AA61CDF46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79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B0A6-FAAE-4395-B733-B8B5A2970436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80D-676F-4CA0-8FA6-AA61CDF46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8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B0A6-FAAE-4395-B733-B8B5A2970436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80D-676F-4CA0-8FA6-AA61CDF46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49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B0A6-FAAE-4395-B733-B8B5A2970436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80D-676F-4CA0-8FA6-AA61CDF46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57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B0A6-FAAE-4395-B733-B8B5A2970436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80D-676F-4CA0-8FA6-AA61CDF46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30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B0A6-FAAE-4395-B733-B8B5A2970436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80D-676F-4CA0-8FA6-AA61CDF46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5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B0A6-FAAE-4395-B733-B8B5A2970436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80D-676F-4CA0-8FA6-AA61CDF46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6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3B0A6-FAAE-4395-B733-B8B5A2970436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80D-676F-4CA0-8FA6-AA61CDF46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51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713B0A6-FAAE-4395-B733-B8B5A2970436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CA1D80D-676F-4CA0-8FA6-AA61CDF460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9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5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8036" y="6331527"/>
            <a:ext cx="709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anose="03010101010201010101" pitchFamily="66" charset="0"/>
              </a:rPr>
              <a:t>Учитель-логопед МБОУ ОШ№2 Франк Елена Витальевна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752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254" y="903468"/>
            <a:ext cx="1039090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Игры и задания, </a:t>
            </a:r>
            <a:r>
              <a:rPr lang="ru-RU" sz="2400" b="1" u="sng" dirty="0">
                <a:solidFill>
                  <a:srgbClr val="111111"/>
                </a:solidFill>
                <a:latin typeface="Monotype Corsiva" panose="03010101010201010101" pitchFamily="66" charset="0"/>
              </a:rPr>
              <a:t>способствующие развитию связной речи</a:t>
            </a:r>
            <a:r>
              <a:rPr lang="ru-RU" sz="2400" b="1" dirty="0" smtClean="0">
                <a:solidFill>
                  <a:srgbClr val="111111"/>
                </a:solidFill>
                <a:latin typeface="Monotype Corsiva" panose="03010101010201010101" pitchFamily="66" charset="0"/>
              </a:rPr>
              <a:t>:\</a:t>
            </a:r>
          </a:p>
          <a:p>
            <a:endParaRPr lang="ru-RU" sz="2400" b="1" dirty="0">
              <a:solidFill>
                <a:srgbClr val="111111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Подбери определения (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«Какие бывают собаки? —… большие, служебные…»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) – чем больше, тем лучше</a:t>
            </a:r>
            <a:r>
              <a:rPr lang="ru-RU" sz="2400" b="1" dirty="0" smtClean="0">
                <a:solidFill>
                  <a:srgbClr val="111111"/>
                </a:solidFill>
                <a:latin typeface="Monotype Corsiva" panose="03010101010201010101" pitchFamily="66" charset="0"/>
              </a:rPr>
              <a:t>.</a:t>
            </a:r>
          </a:p>
          <a:p>
            <a:endParaRPr lang="ru-RU" sz="2400" b="1" dirty="0">
              <a:solidFill>
                <a:srgbClr val="111111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Узнай предметы по описанию (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«Зеленая, кудрявая, белоствольная. Что это? - …береза»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); А теперь попробуй загадать ты</a:t>
            </a:r>
            <a:r>
              <a:rPr lang="ru-RU" sz="2400" b="1" dirty="0" smtClean="0">
                <a:solidFill>
                  <a:srgbClr val="111111"/>
                </a:solidFill>
                <a:latin typeface="Monotype Corsiva" panose="03010101010201010101" pitchFamily="66" charset="0"/>
              </a:rPr>
              <a:t>!</a:t>
            </a:r>
          </a:p>
          <a:p>
            <a:endParaRPr lang="ru-RU" sz="2400" b="1" dirty="0">
              <a:solidFill>
                <a:srgbClr val="111111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Составлять словосочетания и предложения с заданными словами («</a:t>
            </a:r>
            <a:r>
              <a:rPr lang="ru-RU" sz="2400" b="1" u="sng" dirty="0">
                <a:solidFill>
                  <a:srgbClr val="111111"/>
                </a:solidFill>
                <a:latin typeface="Monotype Corsiva" panose="03010101010201010101" pitchFamily="66" charset="0"/>
              </a:rPr>
              <a:t>Составь предложение по двум опорным словам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: врач – лекарство, береза –роща») и т. д</a:t>
            </a:r>
            <a:r>
              <a:rPr lang="ru-RU" sz="2400" b="1" dirty="0" smtClean="0">
                <a:solidFill>
                  <a:srgbClr val="111111"/>
                </a:solidFill>
                <a:latin typeface="Monotype Corsiva" panose="03010101010201010101" pitchFamily="66" charset="0"/>
              </a:rPr>
              <a:t>.</a:t>
            </a:r>
          </a:p>
          <a:p>
            <a:endParaRPr lang="ru-RU" sz="2400" b="1" dirty="0">
              <a:solidFill>
                <a:srgbClr val="111111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Игра 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«Найди словечко»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 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(на кухне, на улице и т. д.)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;</a:t>
            </a: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Учите ребенка давать полный ответ на вопрос.</a:t>
            </a:r>
            <a:endParaRPr lang="ru-RU" sz="2400" b="1" i="0" dirty="0">
              <a:solidFill>
                <a:srgbClr val="111111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45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091" y="102825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111111"/>
                </a:solidFill>
                <a:latin typeface="Monotype Corsiva" panose="03010101010201010101" pitchFamily="66" charset="0"/>
              </a:rPr>
              <a:t>И самый необходимый совет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: Ваши дети посещали учителя-логопеда. Возможно, у них остались проблемы со звукопроизношением. Старайтесь закрепить нужный звук в речи!</a:t>
            </a: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Закрепление правильного звукопроизношения</a:t>
            </a: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-ежедневно выполняйте зарядку для языка 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(артикуляционную гимнастику)</a:t>
            </a:r>
            <a:endParaRPr lang="ru-RU" sz="2400" b="1" dirty="0">
              <a:solidFill>
                <a:srgbClr val="111111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-повторяйте материал по автоматизации поставленных учителем-логопедом звуков </a:t>
            </a:r>
            <a:endParaRPr lang="ru-RU" sz="2400" b="1" dirty="0" smtClean="0">
              <a:solidFill>
                <a:srgbClr val="111111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 smtClean="0">
                <a:solidFill>
                  <a:srgbClr val="111111"/>
                </a:solidFill>
                <a:latin typeface="Monotype Corsiva" panose="03010101010201010101" pitchFamily="66" charset="0"/>
              </a:rPr>
              <a:t>Проговаривайте 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с трудным звуком слова, предложения, учите стихи, тексты на этот звук. Обязательно поправляйте ребенка, когда он говорит неправильно. Чтобы не получилось, что работу над дефектным звуком надо начинать с нуля.</a:t>
            </a:r>
            <a:endParaRPr lang="ru-RU" sz="2400" b="1" i="0" dirty="0">
              <a:solidFill>
                <a:srgbClr val="111111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93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53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3056" y="1042198"/>
            <a:ext cx="10626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Лето — пора отпусков — благоприятное время для восстановления сил, здоровья и приобретения новых впечатлений. Уважаемые родители, не забывайте, что ребенок целый год получал новые знания, трудился. Так же, как и взрослые, он ждет своего отпуска. Многие семьи на летний период планируют свои отпуска, едут на морское побережье, в деревню, на дачу. Именно в летний период ребенок получает много ярких впечатлений, больше находится на воздухе, двигательная активность возрастает. Во время отпуска, не следует забывать о речевых проблемах детей. Важно помнить, что сформированные в течение учебного года навыки (выработанные артикуляционные уклады, поставленные звуки, выученные стихи, чисто- и скороговорки, пальчиковые и дыхательные игры) за летний период могут, как закрепиться, так и потеряться</a:t>
            </a:r>
            <a:r>
              <a:rPr lang="ru-RU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В логопедической практике много случаев, когда в летний период положительные результаты коррекции заметно снижаются.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036" y="1720840"/>
            <a:ext cx="86175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Заботливых</a:t>
            </a:r>
            <a:r>
              <a:rPr lang="ru-RU" sz="2400" dirty="0">
                <a:solidFill>
                  <a:srgbClr val="111111"/>
                </a:solidFill>
                <a:latin typeface="Monotype Corsiva" panose="03010101010201010101" pitchFamily="66" charset="0"/>
              </a:rPr>
              <a:t> 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родителей беспокоит вопрос : «Что же делать летом, когда на время отпуска прекращаются занятия с логопедом?» А перед логопедом стоит вопрос : «Какое же доступное, понятное задание дать на </a:t>
            </a:r>
            <a:r>
              <a:rPr lang="ru-RU" sz="2400" b="1" dirty="0" smtClean="0">
                <a:latin typeface="Monotype Corsiva" panose="03010101010201010101" pitchFamily="66" charset="0"/>
              </a:rPr>
              <a:t>лето родителям</a:t>
            </a:r>
            <a:r>
              <a:rPr lang="ru-RU" sz="2400" b="1" dirty="0" smtClean="0">
                <a:solidFill>
                  <a:srgbClr val="111111"/>
                </a:solidFill>
                <a:latin typeface="Monotype Corsiva" panose="03010101010201010101" pitchFamily="66" charset="0"/>
              </a:rPr>
              <a:t>?» 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Я хочу предложить ряд несложных и занимательных упражнений, которые помогут закрепить навыки, полученные на логопедических занятиях. Напоминаю, что наиболее благоприятное время для работы — утром после завтрака или во второй половине дня после сна. Речь взрослого должна быть четкой, ребенку нужно видеть движения губ говорящего.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pic>
        <p:nvPicPr>
          <p:cNvPr id="3076" name="Picture 4" descr="https://avatars.mds.yandex.net/i?id=148fb6194238e81a851045f7db46ca5a4620ea6d-1271481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13" l="3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63" y="1981199"/>
            <a:ext cx="2687782" cy="268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77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546" y="972924"/>
            <a:ext cx="87422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Используйте отдых на море с пользой.</a:t>
            </a: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Во время поездки можно поговорить о транспорте, кто на нем работает.</a:t>
            </a: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Самолет, машина, поезд, яхта. Рассмотрите части самолета, сосчитайте вагоны поезда, обратите внимание на нумерацию вагонов. На яхте ребенок познакомится с новыми словами. Помогайте ему их проговаривать.</a:t>
            </a: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Все дети обожают плескаться в воде. Подберите прилагательные к слову 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«вода»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 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(какая)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 теплая, ласковая, холодная, прозрачная, мутная и т. д; 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«море»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 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(какое)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 синее, теплое, красивое; 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«камешки»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 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(какие)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 мелкие, крупные, мокрые; 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«песок»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 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(какой)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 сухой, влажный, желтый.</a:t>
            </a: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Камешки на пляже различайте по форме. Считайте их и решайте простые арифметические примеры. Пишите их на песке.</a:t>
            </a:r>
            <a:endParaRPr lang="ru-RU" sz="2400" b="1" i="0" dirty="0">
              <a:solidFill>
                <a:srgbClr val="111111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471" y="3235082"/>
            <a:ext cx="3053529" cy="358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16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6292" y="1166888"/>
            <a:ext cx="85205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Ваш ребенок недостаточно хорошо запомнил буквы - также пишите их на песке пальцем или палочкой. Если он складывает слова - пишите слова. Перед этим определите первый и последний звук в слове. Назовите звуки по порядку.</a:t>
            </a: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Камешками обозначьте гласные.</a:t>
            </a: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Спросите - какой гласный слышится сильнее 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(ударение)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. Палочками разделите слово на слоги. Придумайте с этим словом предложение. Обратите внимание на предлоги, если таковые встретились.</a:t>
            </a: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Трудные и незнакомые слова проговаривайте с ребенком по слогам, отхлопывая в ладоши. Сначала одновременно (сопряженно, потом ребенок пробует повторить самостоятельно, после вас 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(отраженно)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Берег моря благотворно влияет на творческую активность ребенка.</a:t>
            </a:r>
            <a:endParaRPr lang="ru-RU" sz="2400" b="1" i="0" dirty="0">
              <a:solidFill>
                <a:srgbClr val="111111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https://avatars.mds.yandex.net/i?id=ef98c779f8a5c77c7b31401f50c90bca-450765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53" y1="16250" x2="14907" y2="46563"/>
                        <a14:foregroundMark x1="77640" y1="69375" x2="59938" y2="76250"/>
                        <a14:foregroundMark x1="6211" y1="29688" x2="11491" y2="46563"/>
                        <a14:foregroundMark x1="4348" y1="24688" x2="4348" y2="29375"/>
                        <a14:foregroundMark x1="24845" y1="32188" x2="23292" y2="3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859">
            <a:off x="9374333" y="2431039"/>
            <a:ext cx="30670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9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509" y="654638"/>
            <a:ext cx="109035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Вы повезли отдыхать ребенка в деревню?</a:t>
            </a: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Можно вспомнить все, о чем он узнал в </a:t>
            </a:r>
            <a:r>
              <a:rPr lang="ru-RU" sz="2400" b="1" dirty="0" smtClean="0">
                <a:solidFill>
                  <a:srgbClr val="111111"/>
                </a:solidFill>
                <a:latin typeface="Monotype Corsiva" panose="03010101010201010101" pitchFamily="66" charset="0"/>
              </a:rPr>
              <a:t>школе. 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Лучшее усвоение – через личный опыт. А уж там его можно набраться сполна.</a:t>
            </a: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В огороде - что только не растет. Покажите, как растут овощи. Как их сеют, сажают, ухаживают. Как растение цветет и дает плоды. Какие они по цвету, форме, на вкус. Что можно из него приготовить. Имея эти знания составьте с ребенком описательный рассказ.</a:t>
            </a: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В саду фрукты. Расскажите ребенку о них. Тогда у вас тоже получится описательный рассказ. Закрепляя овощи-фрукты, поиграйте в игру 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«Что лишнее?»</a:t>
            </a:r>
            <a:endParaRPr lang="ru-RU" sz="2400" b="1" dirty="0">
              <a:solidFill>
                <a:srgbClr val="111111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Домашние животные, хоть какие-то, в деревне имеются. Вспоминаем и тех, которых нет. Знает ли ваш ребенок их детенышей? Спросите в единственном и множественном числе. Подробно стараемся описать животное. Обратить внимание, чем его кормят и какую пользу оно приносит. Поговорите, какие продукты делают из молока, мяса. Помогите ребенку составить описательный рассказ. Закрепите образование прилагательных от существительных (молочные, мясные, согласование числительных 2 и 5 с существительными (два кролика, пять кроликов, глаголы в игре 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«Кто как голос подает?»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 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(Мычит, ржет, блеет)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.</a:t>
            </a:r>
            <a:endParaRPr lang="ru-RU" sz="2400" b="1" i="0" dirty="0">
              <a:solidFill>
                <a:srgbClr val="111111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5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45" y="765199"/>
            <a:ext cx="8991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В деревне могут держать уток, гусей, кур, индюков.</a:t>
            </a: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Расскажите ребенку об этих домашних птицах. Вспомните, какие клички бывают у домашних животных и птиц.</a:t>
            </a: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Если вы с ребенком пошли на речку купаться – ему там раздолье.</a:t>
            </a: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На рыбалку собрались – ребенок узнает много новых слов. В лесу рассмотрите разные деревья, листья, плоды.</a:t>
            </a: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Собираете грибы – вспомните названия съедобных и несъедобных. Придя домой сосчитайте их и покажите, чем они различаются.</a:t>
            </a: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Можно закреплять различные грамматические формы.</a:t>
            </a: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Собираете ягоды? Не забудьте спросить какой сок, варенье получиться из смородины, малины и т. д.</a:t>
            </a: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Полезной окажется прогулка по полям и лугам. Покажите ребенку полевые цветы. А если это поле пшеничное – поговорите, как выращивают хлеб. И спросите: какие хлебобулочные изделия он знает.</a:t>
            </a:r>
            <a:endParaRPr lang="ru-RU" sz="2400" b="1" i="0" dirty="0">
              <a:solidFill>
                <a:srgbClr val="111111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34" b="9840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391258"/>
            <a:ext cx="1953491" cy="1273839"/>
          </a:xfrm>
          <a:prstGeom prst="rect">
            <a:avLst/>
          </a:prstGeom>
        </p:spPr>
      </p:pic>
      <p:pic>
        <p:nvPicPr>
          <p:cNvPr id="6146" name="Picture 2" descr="https://avatars.mds.yandex.net/i?id=2f11b2fad1d64904d6872121d7bf90d9b5023a34-1051433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9653" r="95367">
                        <a14:foregroundMark x1="23938" y1="34375" x2="29730" y2="43125"/>
                        <a14:foregroundMark x1="29730" y1="26563" x2="30888" y2="36250"/>
                        <a14:foregroundMark x1="35135" y1="28438" x2="31274" y2="3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951" y="2336815"/>
            <a:ext cx="1715668" cy="211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22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199" y="1111056"/>
            <a:ext cx="65591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Наблюдайте за различными явлениями природы и описывайте их словами 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(гроза, радуга, закат и </a:t>
            </a:r>
            <a:r>
              <a:rPr lang="ru-RU" sz="2400" b="1" i="1" dirty="0" smtClean="0">
                <a:solidFill>
                  <a:srgbClr val="111111"/>
                </a:solidFill>
                <a:latin typeface="Monotype Corsiva" panose="03010101010201010101" pitchFamily="66" charset="0"/>
              </a:rPr>
              <a:t>т.д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.)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 Повторите части суток и времена года.</a:t>
            </a: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Если ваш отпуск проходит в городе – больше гуляйте в парках, покажите ребенку фонтаны, памятники, площади, посетите музеи, выставки.</a:t>
            </a: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Расширение словарного запаса, развитие грамматического строя речи</a:t>
            </a:r>
            <a:endParaRPr lang="ru-RU" sz="2400" b="1" i="0" dirty="0">
              <a:solidFill>
                <a:srgbClr val="111111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7170" name="Picture 2" descr="https://avatars.mds.yandex.net/i?id=9ab9e35f89ef36bc1c28a9b780ec01ce7e2f3af7-924504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211" y="3158837"/>
            <a:ext cx="5074789" cy="369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0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9431" y="154770"/>
            <a:ext cx="4987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Играйте в следующие игры</a:t>
            </a:r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8145" y="801101"/>
            <a:ext cx="1040476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Игра 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«Считай-ка»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. </a:t>
            </a:r>
            <a:r>
              <a:rPr lang="ru-RU" sz="2400" dirty="0">
                <a:solidFill>
                  <a:srgbClr val="111111"/>
                </a:solidFill>
                <a:latin typeface="Monotype Corsiva" panose="03010101010201010101" pitchFamily="66" charset="0"/>
              </a:rPr>
              <a:t>Считать со словами от одного до пяти на любую тему, следить за окончаниями. Например, </a:t>
            </a:r>
            <a:r>
              <a:rPr lang="ru-RU" sz="2400" u="sng" dirty="0">
                <a:solidFill>
                  <a:srgbClr val="111111"/>
                </a:solidFill>
                <a:latin typeface="Monotype Corsiva" panose="03010101010201010101" pitchFamily="66" charset="0"/>
              </a:rPr>
              <a:t>сосчитать предметы мебели так</a:t>
            </a:r>
            <a:r>
              <a:rPr lang="ru-RU" sz="2400" dirty="0">
                <a:solidFill>
                  <a:srgbClr val="111111"/>
                </a:solidFill>
                <a:latin typeface="Monotype Corsiva" panose="03010101010201010101" pitchFamily="66" charset="0"/>
              </a:rPr>
              <a:t>: один стол, два стола…пять столов</a:t>
            </a:r>
            <a:r>
              <a:rPr lang="ru-RU" sz="2400" dirty="0" smtClean="0">
                <a:solidFill>
                  <a:srgbClr val="111111"/>
                </a:solidFill>
                <a:latin typeface="Monotype Corsiva" panose="03010101010201010101" pitchFamily="66" charset="0"/>
              </a:rPr>
              <a:t>.</a:t>
            </a:r>
          </a:p>
          <a:p>
            <a:endParaRPr lang="ru-RU" sz="2400" dirty="0" smtClean="0">
              <a:solidFill>
                <a:srgbClr val="111111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Игра 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«Один - много»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. </a:t>
            </a:r>
            <a:r>
              <a:rPr lang="ru-RU" sz="2400" dirty="0">
                <a:solidFill>
                  <a:srgbClr val="111111"/>
                </a:solidFill>
                <a:latin typeface="Monotype Corsiva" panose="03010101010201010101" pitchFamily="66" charset="0"/>
              </a:rPr>
              <a:t>Кошка-… кошки, корова-…коровы и т. д. </a:t>
            </a:r>
            <a:r>
              <a:rPr lang="ru-RU" sz="2400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(на любую тему</a:t>
            </a:r>
            <a:r>
              <a:rPr lang="ru-RU" sz="2400" i="1" dirty="0" smtClean="0">
                <a:solidFill>
                  <a:srgbClr val="111111"/>
                </a:solidFill>
                <a:latin typeface="Monotype Corsiva" panose="03010101010201010101" pitchFamily="66" charset="0"/>
              </a:rPr>
              <a:t>)</a:t>
            </a:r>
            <a:r>
              <a:rPr lang="ru-RU" sz="2400" dirty="0" smtClean="0">
                <a:solidFill>
                  <a:srgbClr val="111111"/>
                </a:solidFill>
                <a:latin typeface="Monotype Corsiva" panose="03010101010201010101" pitchFamily="66" charset="0"/>
              </a:rPr>
              <a:t>.</a:t>
            </a:r>
          </a:p>
          <a:p>
            <a:endParaRPr lang="ru-RU" sz="2400" dirty="0">
              <a:solidFill>
                <a:srgbClr val="111111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Игра 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«Назови ласково»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. </a:t>
            </a:r>
            <a:r>
              <a:rPr lang="ru-RU" sz="2400" dirty="0">
                <a:solidFill>
                  <a:srgbClr val="111111"/>
                </a:solidFill>
                <a:latin typeface="Monotype Corsiva" panose="03010101010201010101" pitchFamily="66" charset="0"/>
              </a:rPr>
              <a:t>Стол-столик, кровать – кроватка и т. д. -упр. </a:t>
            </a:r>
            <a:r>
              <a:rPr lang="ru-RU" sz="2400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«Назови части»</a:t>
            </a:r>
            <a:r>
              <a:rPr lang="ru-RU" sz="2400" dirty="0">
                <a:solidFill>
                  <a:srgbClr val="111111"/>
                </a:solidFill>
                <a:latin typeface="Monotype Corsiva" panose="03010101010201010101" pitchFamily="66" charset="0"/>
              </a:rPr>
              <a:t>. Грузовик -…кабина, кузов, колеса и т. д</a:t>
            </a:r>
            <a:r>
              <a:rPr lang="ru-RU" sz="2400" dirty="0" smtClean="0">
                <a:solidFill>
                  <a:srgbClr val="111111"/>
                </a:solidFill>
                <a:latin typeface="Monotype Corsiva" panose="03010101010201010101" pitchFamily="66" charset="0"/>
              </a:rPr>
              <a:t>.</a:t>
            </a:r>
          </a:p>
          <a:p>
            <a:endParaRPr lang="ru-RU" sz="2400" dirty="0">
              <a:solidFill>
                <a:srgbClr val="111111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Игра 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«Скажи наоборот»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. </a:t>
            </a:r>
            <a:r>
              <a:rPr lang="ru-RU" sz="2400" dirty="0">
                <a:solidFill>
                  <a:srgbClr val="111111"/>
                </a:solidFill>
                <a:latin typeface="Monotype Corsiva" panose="03010101010201010101" pitchFamily="66" charset="0"/>
              </a:rPr>
              <a:t>Старая мебель -…новая, тяжелая -…легкая, взрослая - …детская и. т. д</a:t>
            </a:r>
            <a:r>
              <a:rPr lang="ru-RU" sz="2400" dirty="0" smtClean="0">
                <a:solidFill>
                  <a:srgbClr val="111111"/>
                </a:solidFill>
                <a:latin typeface="Monotype Corsiva" panose="03010101010201010101" pitchFamily="66" charset="0"/>
              </a:rPr>
              <a:t>.</a:t>
            </a:r>
          </a:p>
          <a:p>
            <a:endParaRPr lang="ru-RU" sz="2400" dirty="0">
              <a:solidFill>
                <a:srgbClr val="111111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Игра 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«Кому что нужно?»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. </a:t>
            </a:r>
            <a:r>
              <a:rPr lang="ru-RU" sz="2400" dirty="0">
                <a:solidFill>
                  <a:srgbClr val="111111"/>
                </a:solidFill>
                <a:latin typeface="Monotype Corsiva" panose="03010101010201010101" pitchFamily="66" charset="0"/>
              </a:rPr>
              <a:t>Художнику – кисть, повару – кастрюля и т. д.</a:t>
            </a: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Игра 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«Кто чем управляет?»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.</a:t>
            </a:r>
            <a:r>
              <a:rPr lang="ru-RU" sz="2400" dirty="0">
                <a:solidFill>
                  <a:srgbClr val="111111"/>
                </a:solidFill>
                <a:latin typeface="Monotype Corsiva" panose="03010101010201010101" pitchFamily="66" charset="0"/>
              </a:rPr>
              <a:t> Самолетом – летчик, поездом – машинист и т. д.</a:t>
            </a:r>
          </a:p>
          <a:p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Игра </a:t>
            </a:r>
            <a:r>
              <a:rPr lang="ru-RU" sz="2400" b="1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«Кто где живет?»</a:t>
            </a:r>
            <a:r>
              <a:rPr lang="ru-RU" sz="2400" b="1" dirty="0">
                <a:solidFill>
                  <a:srgbClr val="111111"/>
                </a:solidFill>
                <a:latin typeface="Monotype Corsiva" panose="03010101010201010101" pitchFamily="66" charset="0"/>
              </a:rPr>
              <a:t>. </a:t>
            </a:r>
            <a:r>
              <a:rPr lang="ru-RU" sz="2400" dirty="0">
                <a:solidFill>
                  <a:srgbClr val="111111"/>
                </a:solidFill>
                <a:latin typeface="Monotype Corsiva" panose="03010101010201010101" pitchFamily="66" charset="0"/>
              </a:rPr>
              <a:t>В норе живет </a:t>
            </a:r>
            <a:r>
              <a:rPr lang="ru-RU" sz="2400" i="1" dirty="0">
                <a:solidFill>
                  <a:srgbClr val="111111"/>
                </a:solidFill>
                <a:latin typeface="Monotype Corsiva" panose="03010101010201010101" pitchFamily="66" charset="0"/>
              </a:rPr>
              <a:t>(кто)</a:t>
            </a:r>
            <a:r>
              <a:rPr lang="ru-RU" sz="2400" dirty="0">
                <a:solidFill>
                  <a:srgbClr val="111111"/>
                </a:solidFill>
                <a:latin typeface="Monotype Corsiva" panose="03010101010201010101" pitchFamily="66" charset="0"/>
              </a:rPr>
              <a:t> – лиса; в берлоге, в дупле… -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54204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40</TotalTime>
  <Words>363</Words>
  <Application>Microsoft Office PowerPoint</Application>
  <PresentationFormat>Широкоэкранный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Monotype Corsiva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Anastasiz Averina</dc:creator>
  <cp:lastModifiedBy>Школа-2</cp:lastModifiedBy>
  <cp:revision>6</cp:revision>
  <dcterms:created xsi:type="dcterms:W3CDTF">2024-05-12T19:08:44Z</dcterms:created>
  <dcterms:modified xsi:type="dcterms:W3CDTF">2024-05-13T03:56:50Z</dcterms:modified>
</cp:coreProperties>
</file>