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-3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46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064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938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972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34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89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32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1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76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15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27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9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3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1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1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B7A33-43FF-4B79-BF6B-F068DBF0DE5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7F5113-A29E-4982-9105-DD048C2BE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20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o16otr.ru/index.php/uchitel-logoped-emuranova-r-f/item/osennie-rechevye-igry-dlya-detej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5274" y="691139"/>
            <a:ext cx="3130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0" i="0" u="none" strike="noStrike" dirty="0" smtClean="0">
                <a:solidFill>
                  <a:srgbClr val="8B0000"/>
                </a:solidFill>
                <a:effectLst/>
                <a:latin typeface="Century Gothic" panose="020B0502020202020204" pitchFamily="34" charset="0"/>
                <a:hlinkClick r:id="rId2" tooltip="Осенние речевые игры для детей"/>
              </a:rPr>
              <a:t>для детей</a:t>
            </a:r>
            <a:endParaRPr lang="ru-RU" sz="4800" b="0" i="0" dirty="0">
              <a:solidFill>
                <a:srgbClr val="323232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5307"/>
            <a:ext cx="12192001" cy="68733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146" y="2788864"/>
            <a:ext cx="8065707" cy="12802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33665" y="5075853"/>
            <a:ext cx="766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MS Reference Sans Serif" panose="020B0604030504040204" pitchFamily="34" charset="0"/>
              </a:rPr>
              <a:t>Учитель-логопед МБОУ ОШ№2 Франк Елена Витальевна</a:t>
            </a:r>
            <a:endParaRPr lang="ru-RU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2369" y="1055821"/>
            <a:ext cx="88748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444444"/>
                </a:solidFill>
                <a:effectLst/>
                <a:latin typeface="Helvetica Neue"/>
              </a:rPr>
              <a:t>Игра: «Какие бывают соки»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Как эти соки называются?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яблок – яблочный.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винограда – виноградный.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моркови – морковный.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томатов – томатный сок.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огурцов – огуречный сок.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слив – сливовый сок.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капусты – капустный сок.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картофеля – картофельный сок.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клюквы - …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Сок из груш - … 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pic>
        <p:nvPicPr>
          <p:cNvPr id="4098" name="Picture 2" descr="https://avatars.mds.yandex.net/i?id=4f1daa5df04465e08475e220d19549000d28bca2-448933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75" b="100000" l="4695" r="953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0" y="1055821"/>
            <a:ext cx="2146919" cy="161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i?id=6d5da53bffeff7f4d0b342c4f9d36f249504cdf3-4554806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8125" l="21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7076">
            <a:off x="9191500" y="4745746"/>
            <a:ext cx="2811937" cy="211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i?id=45805d6df21322021e6ee9d6a9e2fbd537c6d8cc-105012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63" b="97500" l="0" r="97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97039">
            <a:off x="9010634" y="358918"/>
            <a:ext cx="2188796" cy="215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2808" y="694473"/>
            <a:ext cx="88018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444444"/>
                </a:solidFill>
                <a:effectLst/>
                <a:latin typeface="Helvetica Neue"/>
              </a:rPr>
              <a:t>Игра «Да - нет»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Слушать рифмованные вопросы и соответственно смыслу давать положительные или отрицательные ответы.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Вспоминай приметы осени и дайте правильный ответ: «Да или </a:t>
            </a:r>
            <a:r>
              <a:rPr lang="ru-RU" sz="2800" b="0" i="0" dirty="0" err="1" smtClean="0">
                <a:solidFill>
                  <a:srgbClr val="444444"/>
                </a:solidFill>
                <a:effectLst/>
                <a:latin typeface="Helvetica Neue"/>
              </a:rPr>
              <a:t>нет»Осенью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 растут цветы?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Осенью растут грибы? (Да)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Жаркий ветер прилетает?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Туманы осенью плывут?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Ну, а птицы гнезда вьют?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К нам букашки прилетают?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Звери норки закрывают? (Да)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63" b="95000" l="9922" r="89556">
                        <a14:foregroundMark x1="48042" y1="9688" x2="46214" y2="25313"/>
                        <a14:foregroundMark x1="43342" y1="29063" x2="44386" y2="3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5451" y="3538847"/>
            <a:ext cx="3483438" cy="291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0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2097" y="758328"/>
            <a:ext cx="790613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Урожай люди собирают? (Да)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Птичьи стаи улетают? (Да)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Часто – часто идут дожди? (Да)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Достаем мы сапоги? (Да)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Солнце светит очень жарко?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Можно детям загорать?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Ну, а что же надо делать – шорты, шляпки надевать? (Нет)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Или лучше в теплой куртке погулять по переулку? (Да)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Осень, осень подожди, ты от нас не уходи.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Ведь холодная зима нам пока что не нужна. ДА? ДА!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445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74420" y="592547"/>
            <a:ext cx="629392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effectLst/>
                <a:latin typeface="Helvetica Neue"/>
              </a:rPr>
              <a:t>Вот и наступила прекрасная пора – ОСЕНЬ! Отправляйтесь на прогулку в парк, в лес и в погожие деньки листопада, и в пасмурные дни. Обращайте внимание ребенка на изменения в природе с приходом осени.</a:t>
            </a:r>
          </a:p>
          <a:p>
            <a:pPr algn="just"/>
            <a:r>
              <a:rPr lang="ru-RU" sz="2800" b="0" i="0" dirty="0" smtClean="0">
                <a:effectLst/>
                <a:latin typeface="Helvetica Neue"/>
              </a:rPr>
              <a:t>Гуляя по парку наблюдайте, прислушиваясь к звукам вокруг: к шуршанию листвы под ногами, щебетанию птиц. Во время прогулки обращайте внимание на отдельные детали окружающего мира.</a:t>
            </a:r>
            <a:endParaRPr lang="ru-RU" sz="2800" b="0" i="0" dirty="0">
              <a:effectLst/>
              <a:latin typeface="Helvetica Neue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r="24595" b="3344"/>
          <a:stretch/>
        </p:blipFill>
        <p:spPr bwMode="auto">
          <a:xfrm>
            <a:off x="7968343" y="1337401"/>
            <a:ext cx="4052960" cy="438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8899" y="1241546"/>
            <a:ext cx="49638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 </a:t>
            </a:r>
            <a:r>
              <a:rPr lang="ru-RU" sz="2800" b="0" i="0" dirty="0" smtClean="0">
                <a:effectLst/>
                <a:latin typeface="Helvetica Neue"/>
              </a:rPr>
              <a:t>Возьмите в руку листик, посадите на ладонь божью коровку, проведите ручкой ребенка по коре дерева. Проговаривайте всё, что вы рассматриваете, отмечайте словами признаки и свойства.</a:t>
            </a:r>
          </a:p>
          <a:p>
            <a:pPr algn="r"/>
            <a:r>
              <a:rPr lang="ru-RU" sz="2800" b="0" i="0" dirty="0" smtClean="0">
                <a:effectLst/>
                <a:latin typeface="Helvetica Neue"/>
              </a:rPr>
              <a:t>Повторите с ребенком </a:t>
            </a:r>
            <a:r>
              <a:rPr lang="ru-RU" sz="2800" b="1" i="0" dirty="0" smtClean="0">
                <a:effectLst/>
                <a:latin typeface="Helvetica Neue"/>
              </a:rPr>
              <a:t>приметы осени</a:t>
            </a:r>
            <a:r>
              <a:rPr lang="ru-RU" sz="2800" b="0" i="0" dirty="0" smtClean="0">
                <a:effectLst/>
                <a:latin typeface="Helvetica Neue"/>
              </a:rPr>
              <a:t>:</a:t>
            </a:r>
            <a:endParaRPr lang="ru-RU" sz="2800" b="0" i="0" dirty="0">
              <a:effectLst/>
              <a:latin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65" y="226187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6110" y="1083439"/>
            <a:ext cx="87679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Стало холодно, дуют сильные ветры, идут холодные моросящие дожди. </a:t>
            </a:r>
          </a:p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Листья на деревьях краснеют, желтеют и опадают.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Начался листопад.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Исчезли насекомые.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Собираются в стаи и улетают на юг птицы.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Дни стали короче, а ночи длиннее.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С полей и из садов убирают урожай.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Люди стали теплее одеваться.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1" i="0" dirty="0" smtClean="0">
                <a:solidFill>
                  <a:srgbClr val="444444"/>
                </a:solidFill>
                <a:effectLst/>
                <a:latin typeface="Helvetica Neue"/>
              </a:rPr>
              <a:t> 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555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0041" y="1365662"/>
            <a:ext cx="1018507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Предложите ребенку продолжить ряд: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Листья осенью какие? 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(большие, маленькие, осенние, красные, жёлтые, золотые, яркие, зелёные, коричневые, разноцветные, опавшие, сухие, лёгкие, невесомые).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Небо какое? 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(чистое, голубое, тёплое, серое, низкое, хмурое, облачное, пасмурное).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Ветер какой? 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(слабый, сильный, порывистый, южный, тёплый, ласковый, северный, злой, холодный).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650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66307" y="1202055"/>
            <a:ext cx="9429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Солнце поздней осенью какое? (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осеннее, холодное, неласковое, грустное)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Дождь осенью какой? 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(мелкий, холодный, моросящий, сильный, ливневый, затяжной, ледяной).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Осень какая? 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(ранняя, тёплая, солнечная, золотая, яркая, цветистая, разноцветная, поздняя, глубокая, дождливая, холодная, переменчивая, непостоянная).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631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6" y="992717"/>
            <a:ext cx="110915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444444"/>
                </a:solidFill>
                <a:effectLst/>
                <a:latin typeface="Helvetica Neue"/>
              </a:rPr>
              <a:t>Игра «Доскажи словечко»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1" i="0" dirty="0" smtClean="0">
                <a:solidFill>
                  <a:srgbClr val="444444"/>
                </a:solidFill>
                <a:effectLst/>
                <a:latin typeface="Helvetica Neue"/>
              </a:rPr>
              <a:t>Ход игры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: взрослый читает, а ребенок добавляет слова.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Здесь весною было пусто, летом выросла…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(капуста)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Собираем мы в лукошко очень крупную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(картошку)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От дождя земля намокла – вылезай, толстушка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(свёкла)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Из земли – за чуб плутовку тянем сочную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(морковку)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Помогает деду внук – собирает с грядок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(лук)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Просит дедушка </a:t>
            </a:r>
            <a:r>
              <a:rPr lang="ru-RU" sz="2800" b="0" i="0" dirty="0" err="1" smtClean="0">
                <a:solidFill>
                  <a:srgbClr val="444444"/>
                </a:solidFill>
                <a:effectLst/>
                <a:latin typeface="Helvetica Neue"/>
              </a:rPr>
              <a:t>Федюшку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: – собери ещё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(петрушку)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Вот зелёный толстячок – крупный, гладкий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(кабачок)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А теперь пойдём мы в сад, там созрел уж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(виноград)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Очень сочны и красивы выросли на ветках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(сливы)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Для Ванюши и Катюши соберём в корзину …</a:t>
            </a:r>
            <a:r>
              <a:rPr lang="ru-RU" sz="2800" b="0" i="1" dirty="0" smtClean="0">
                <a:solidFill>
                  <a:srgbClr val="DD0055"/>
                </a:solidFill>
                <a:effectLst/>
                <a:latin typeface="Helvetica Neue"/>
              </a:rPr>
              <a:t>(груши)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.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pic>
        <p:nvPicPr>
          <p:cNvPr id="2050" name="Picture 2" descr="https://avatars.mds.yandex.net/i?id=d99ef78207ad2069a9638a2805670733314daa59-5433424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792" r="96956">
                        <a14:backgroundMark x1="81733" y1="75625" x2="44028" y2="803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831">
            <a:off x="10376152" y="201881"/>
            <a:ext cx="1577434" cy="118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003" y="4987635"/>
            <a:ext cx="2162299" cy="2162299"/>
          </a:xfrm>
          <a:prstGeom prst="rect">
            <a:avLst/>
          </a:prstGeom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0" b="89956" l="46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41729">
            <a:off x="10374660" y="4695533"/>
            <a:ext cx="2353239" cy="176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06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6067" y="636456"/>
            <a:ext cx="1110342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 smtClean="0">
                <a:solidFill>
                  <a:srgbClr val="444444"/>
                </a:solidFill>
                <a:effectLst/>
                <a:latin typeface="Helvetica Neue"/>
              </a:rPr>
              <a:t>Мимическая игра «Осень»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Изобразить Раннюю Осень. У Ранней Осени легкая поступь, весе </a:t>
            </a:r>
            <a:r>
              <a:rPr lang="ru-RU" sz="2800" b="0" i="0" dirty="0" err="1" smtClean="0">
                <a:solidFill>
                  <a:srgbClr val="444444"/>
                </a:solidFill>
                <a:effectLst/>
                <a:latin typeface="Helvetica Neue"/>
              </a:rPr>
              <a:t>лое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 лицо. Она радостная, щедрая, добрая, красивая. Изобразить Позднюю Осень. Поздняя Осень грустная, печальная, Зимой гони мая. Изобразить плачущую Осень.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Наше настроение: Показать, какое у вас настроение в яркий, солнечный осенний и в дождливый, хмурый осенний день.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Увидели гриб-сморчок. Сморщить лицо. Показать, как вы уди вились, увидев огромный мухомор. Вытянуть лицо и раскрыть рот. Поднимать и опускать брови. При поднимании бровей глаза </a:t>
            </a:r>
            <a:r>
              <a:rPr lang="ru-RU" sz="2800" b="0" i="0" dirty="0" err="1" smtClean="0">
                <a:solidFill>
                  <a:srgbClr val="444444"/>
                </a:solidFill>
                <a:effectLst/>
                <a:latin typeface="Helvetica Neue"/>
              </a:rPr>
              <a:t>широ</a:t>
            </a:r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 ко раскрываются, при опускании — почти закрываются. 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Любуемся красивым нарядом Осени: «О-о-о, о-о-о, о-о-о!» Увидели большой гриб и удивились: «О-о-о-о-о!» Нашли червивый гриб, огорчились: «Ах-ах-ах!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18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3798" y="228415"/>
            <a:ext cx="100821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dirty="0" smtClean="0">
                <a:solidFill>
                  <a:srgbClr val="444444"/>
                </a:solidFill>
                <a:effectLst/>
                <a:latin typeface="Helvetica Neue"/>
              </a:rPr>
              <a:t>Игра: «Я придумываю цвет»</a:t>
            </a:r>
            <a:endParaRPr lang="ru-RU" sz="2800" b="0" i="0" dirty="0" smtClean="0">
              <a:solidFill>
                <a:srgbClr val="444444"/>
              </a:solidFill>
              <a:effectLst/>
              <a:latin typeface="Helvetica Neue"/>
            </a:endParaRP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Названия некоторых цветов происходят от названия слов – предметов. Давай придумаем названия цветов вместе.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Салат (цвет какой?) – салатный.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Брусника (цвет какой?) – брусничный.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Свекла (цвет какой?) – свекольный.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Орех (цвет какой?) – ореховый.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Морковь (цвет какой?) – морковный.</a:t>
            </a:r>
          </a:p>
          <a:p>
            <a:pPr algn="just"/>
            <a:r>
              <a:rPr lang="ru-RU" sz="2800" b="0" i="0" dirty="0" smtClean="0">
                <a:solidFill>
                  <a:srgbClr val="444444"/>
                </a:solidFill>
                <a:effectLst/>
                <a:latin typeface="Helvetica Neue"/>
              </a:rPr>
              <a:t>Слива (цвет какой?) – сливовый.</a:t>
            </a:r>
            <a:endParaRPr lang="ru-RU" sz="2800" b="0" i="0" dirty="0">
              <a:solidFill>
                <a:srgbClr val="444444"/>
              </a:solidFill>
              <a:effectLst/>
              <a:latin typeface="Helvetica Neue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" b="89771" l="7047" r="939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83016">
            <a:off x="914400" y="4599152"/>
            <a:ext cx="2115498" cy="201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40" l="9896" r="89974">
                        <a14:foregroundMark x1="39714" y1="44531" x2="50911" y2="43359"/>
                        <a14:foregroundMark x1="47917" y1="40885" x2="53125" y2="43880"/>
                        <a14:foregroundMark x1="33854" y1="77995" x2="37630" y2="800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642" y="4339500"/>
            <a:ext cx="2270166" cy="227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8bb90dab7e0d4aaba709073e519700dca7848a35f9b607f3-9225226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25" b="96563" l="1875" r="990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2336821"/>
            <a:ext cx="1469777" cy="146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0695" y="1616435"/>
            <a:ext cx="2267909" cy="2267909"/>
          </a:xfrm>
          <a:prstGeom prst="rect">
            <a:avLst/>
          </a:prstGeom>
        </p:spPr>
      </p:pic>
      <p:pic>
        <p:nvPicPr>
          <p:cNvPr id="3080" name="Picture 8" descr="https://avatars.mds.yandex.net/i?id=b8b14e5f6e045693310cd599f4c74af56f4cc6fb-8491909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2500" l="7658" r="89865">
                        <a14:foregroundMark x1="14640" y1="81563" x2="41441" y2="67500"/>
                        <a14:backgroundMark x1="10360" y1="83438" x2="46622" y2="63438"/>
                        <a14:backgroundMark x1="38739" y1="68125" x2="43243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2" y="4339500"/>
            <a:ext cx="2567750" cy="185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108</TotalTime>
  <Words>603</Words>
  <Application>Microsoft Office PowerPoint</Application>
  <PresentationFormat>Произвольный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Школа-2</dc:creator>
  <cp:lastModifiedBy>2021</cp:lastModifiedBy>
  <cp:revision>10</cp:revision>
  <dcterms:created xsi:type="dcterms:W3CDTF">2024-09-12T03:37:00Z</dcterms:created>
  <dcterms:modified xsi:type="dcterms:W3CDTF">2024-10-14T08:19:48Z</dcterms:modified>
</cp:coreProperties>
</file>